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Aileron Ultra-Bold Italics" charset="1" panose="00000A00000000000000"/>
      <p:regular r:id="rId22"/>
    </p:embeddedFont>
    <p:embeddedFont>
      <p:font typeface="Aileron Heavy" charset="1" panose="00000A00000000000000"/>
      <p:regular r:id="rId23"/>
    </p:embeddedFont>
    <p:embeddedFont>
      <p:font typeface="Aileron Bold" charset="1" panose="00000800000000000000"/>
      <p:regular r:id="rId24"/>
    </p:embeddedFont>
    <p:embeddedFont>
      <p:font typeface="Aileron" charset="1" panose="00000500000000000000"/>
      <p:regular r:id="rId25"/>
    </p:embeddedFont>
    <p:embeddedFont>
      <p:font typeface="Georgia Pro" charset="1" panose="02040502050405020303"/>
      <p:regular r:id="rId26"/>
    </p:embeddedFont>
    <p:embeddedFont>
      <p:font typeface="Aileron Ultra-Bold" charset="1" panose="00000A00000000000000"/>
      <p:regular r:id="rId27"/>
    </p:embeddedFont>
    <p:embeddedFont>
      <p:font typeface="Gladiola" charset="1" panose="00000500000000000000"/>
      <p:regular r:id="rId28"/>
    </p:embeddedFont>
    <p:embeddedFont>
      <p:font typeface="Barlow Condensed Heavy Italics" charset="1" panose="00000A06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Freeform 2" id="2"/>
          <p:cNvSpPr/>
          <p:nvPr/>
        </p:nvSpPr>
        <p:spPr>
          <a:xfrm flipH="false" flipV="false" rot="0">
            <a:off x="15049500" y="0"/>
            <a:ext cx="3238500" cy="10287000"/>
          </a:xfrm>
          <a:custGeom>
            <a:avLst/>
            <a:gdLst/>
            <a:ahLst/>
            <a:cxnLst/>
            <a:rect r="r" b="b" t="t" l="l"/>
            <a:pathLst>
              <a:path h="10287000" w="3238500">
                <a:moveTo>
                  <a:pt x="0" y="0"/>
                </a:moveTo>
                <a:lnTo>
                  <a:pt x="3238500" y="0"/>
                </a:lnTo>
                <a:lnTo>
                  <a:pt x="3238500" y="10287000"/>
                </a:lnTo>
                <a:lnTo>
                  <a:pt x="0" y="10287000"/>
                </a:lnTo>
                <a:lnTo>
                  <a:pt x="0" y="0"/>
                </a:lnTo>
                <a:close/>
              </a:path>
            </a:pathLst>
          </a:custGeom>
          <a:blipFill>
            <a:blip r:embed="rId2">
              <a:alphaModFix amt="90000"/>
            </a:blip>
            <a:stretch>
              <a:fillRect l="-96548" t="0" r="-15216" b="0"/>
            </a:stretch>
          </a:blipFill>
        </p:spPr>
      </p:sp>
      <p:sp>
        <p:nvSpPr>
          <p:cNvPr name="AutoShape 3" id="3"/>
          <p:cNvSpPr/>
          <p:nvPr/>
        </p:nvSpPr>
        <p:spPr>
          <a:xfrm rot="-5400000">
            <a:off x="-4533900" y="4533900"/>
            <a:ext cx="9258300" cy="0"/>
          </a:xfrm>
          <a:prstGeom prst="line">
            <a:avLst/>
          </a:prstGeom>
          <a:ln cap="flat" w="190500">
            <a:solidFill>
              <a:srgbClr val="A08AAD"/>
            </a:solidFill>
            <a:prstDash val="solid"/>
            <a:headEnd type="none" len="sm" w="sm"/>
            <a:tailEnd type="none" len="sm" w="sm"/>
          </a:ln>
        </p:spPr>
      </p:sp>
      <p:sp>
        <p:nvSpPr>
          <p:cNvPr name="AutoShape 4" id="4"/>
          <p:cNvSpPr/>
          <p:nvPr/>
        </p:nvSpPr>
        <p:spPr>
          <a:xfrm rot="-5400000">
            <a:off x="10515600" y="5562600"/>
            <a:ext cx="9258300" cy="0"/>
          </a:xfrm>
          <a:prstGeom prst="line">
            <a:avLst/>
          </a:prstGeom>
          <a:ln cap="flat" w="190500">
            <a:solidFill>
              <a:srgbClr val="A08AAD"/>
            </a:solidFill>
            <a:prstDash val="solid"/>
            <a:headEnd type="none" len="sm" w="sm"/>
            <a:tailEnd type="none" len="sm" w="sm"/>
          </a:ln>
        </p:spPr>
      </p:sp>
      <p:sp>
        <p:nvSpPr>
          <p:cNvPr name="AutoShape 5" id="5"/>
          <p:cNvSpPr/>
          <p:nvPr/>
        </p:nvSpPr>
        <p:spPr>
          <a:xfrm rot="-5400000">
            <a:off x="13563600" y="4533900"/>
            <a:ext cx="9258300" cy="0"/>
          </a:xfrm>
          <a:prstGeom prst="line">
            <a:avLst/>
          </a:prstGeom>
          <a:ln cap="flat" w="190500">
            <a:solidFill>
              <a:srgbClr val="A08AAD"/>
            </a:solidFill>
            <a:prstDash val="solid"/>
            <a:headEnd type="none" len="sm" w="sm"/>
            <a:tailEnd type="none" len="sm" w="sm"/>
          </a:ln>
        </p:spPr>
      </p:sp>
      <p:sp>
        <p:nvSpPr>
          <p:cNvPr name="Freeform 6" id="6"/>
          <p:cNvSpPr/>
          <p:nvPr/>
        </p:nvSpPr>
        <p:spPr>
          <a:xfrm flipH="false" flipV="false" rot="0">
            <a:off x="544553" y="5480447"/>
            <a:ext cx="3673394" cy="4114800"/>
          </a:xfrm>
          <a:custGeom>
            <a:avLst/>
            <a:gdLst/>
            <a:ahLst/>
            <a:cxnLst/>
            <a:rect r="r" b="b" t="t" l="l"/>
            <a:pathLst>
              <a:path h="4114800" w="3673394">
                <a:moveTo>
                  <a:pt x="0" y="0"/>
                </a:moveTo>
                <a:lnTo>
                  <a:pt x="3673394" y="0"/>
                </a:lnTo>
                <a:lnTo>
                  <a:pt x="367339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120140" y="1743075"/>
            <a:ext cx="12687300" cy="3400425"/>
          </a:xfrm>
          <a:prstGeom prst="rect">
            <a:avLst/>
          </a:prstGeom>
        </p:spPr>
        <p:txBody>
          <a:bodyPr anchor="t" rtlCol="false" tIns="0" lIns="0" bIns="0" rIns="0">
            <a:spAutoFit/>
          </a:bodyPr>
          <a:lstStyle/>
          <a:p>
            <a:pPr algn="ctr">
              <a:lnSpc>
                <a:spcPts val="13200"/>
              </a:lnSpc>
            </a:pPr>
            <a:r>
              <a:rPr lang="en-US" sz="12000" spc="-120">
                <a:solidFill>
                  <a:srgbClr val="FFFFFF"/>
                </a:solidFill>
                <a:latin typeface="Aileron Ultra-Bold Italics"/>
              </a:rPr>
              <a:t>HEART DISEASE</a:t>
            </a:r>
          </a:p>
          <a:p>
            <a:pPr algn="ctr">
              <a:lnSpc>
                <a:spcPts val="13200"/>
              </a:lnSpc>
            </a:pPr>
            <a:r>
              <a:rPr lang="en-US" sz="12000" spc="-120">
                <a:solidFill>
                  <a:srgbClr val="FFFFFF"/>
                </a:solidFill>
                <a:latin typeface="Aileron Ultra-Bold Italics"/>
              </a:rPr>
              <a:t>PREDICTION</a:t>
            </a:r>
          </a:p>
        </p:txBody>
      </p:sp>
      <p:sp>
        <p:nvSpPr>
          <p:cNvPr name="TextBox 8" id="8"/>
          <p:cNvSpPr txBox="true"/>
          <p:nvPr/>
        </p:nvSpPr>
        <p:spPr>
          <a:xfrm rot="0">
            <a:off x="4572000" y="6057662"/>
            <a:ext cx="12687300" cy="2988945"/>
          </a:xfrm>
          <a:prstGeom prst="rect">
            <a:avLst/>
          </a:prstGeom>
        </p:spPr>
        <p:txBody>
          <a:bodyPr anchor="t" rtlCol="false" tIns="0" lIns="0" bIns="0" rIns="0">
            <a:spAutoFit/>
          </a:bodyPr>
          <a:lstStyle/>
          <a:p>
            <a:pPr algn="ctr">
              <a:lnSpc>
                <a:spcPts val="3960"/>
              </a:lnSpc>
            </a:pPr>
            <a:r>
              <a:rPr lang="en-US" sz="3600" spc="-36">
                <a:solidFill>
                  <a:srgbClr val="FFFFFF"/>
                </a:solidFill>
                <a:latin typeface="Aileron Ultra-Bold Italics"/>
              </a:rPr>
              <a:t>TEAM NO: 16</a:t>
            </a:r>
          </a:p>
          <a:p>
            <a:pPr algn="ctr">
              <a:lnSpc>
                <a:spcPts val="3960"/>
              </a:lnSpc>
            </a:pPr>
          </a:p>
          <a:p>
            <a:pPr algn="l">
              <a:lnSpc>
                <a:spcPts val="3960"/>
              </a:lnSpc>
            </a:pPr>
            <a:r>
              <a:rPr lang="en-US" sz="3600" spc="-36">
                <a:solidFill>
                  <a:srgbClr val="FFFFFF"/>
                </a:solidFill>
                <a:latin typeface="Aileron Ultra-Bold Italics"/>
              </a:rPr>
              <a:t>MEMBERS:  </a:t>
            </a:r>
          </a:p>
          <a:p>
            <a:pPr algn="ctr">
              <a:lnSpc>
                <a:spcPts val="3960"/>
              </a:lnSpc>
            </a:pPr>
            <a:r>
              <a:rPr lang="en-US" sz="3600" spc="-36">
                <a:solidFill>
                  <a:srgbClr val="FFFFFF"/>
                </a:solidFill>
                <a:latin typeface="Aileron Ultra-Bold Italics"/>
              </a:rPr>
              <a:t>71762131041 - SAI NIKHIL.S</a:t>
            </a:r>
          </a:p>
          <a:p>
            <a:pPr algn="ctr">
              <a:lnSpc>
                <a:spcPts val="3960"/>
              </a:lnSpc>
            </a:pPr>
            <a:r>
              <a:rPr lang="en-US" sz="3600" spc="-36">
                <a:solidFill>
                  <a:srgbClr val="FFFFFF"/>
                </a:solidFill>
                <a:latin typeface="Aileron Ultra-Bold Italics"/>
              </a:rPr>
              <a:t>71762131047 - SHANTHOSH BABU.R</a:t>
            </a:r>
          </a:p>
          <a:p>
            <a:pPr algn="ctr">
              <a:lnSpc>
                <a:spcPts val="3960"/>
              </a:lnSpc>
            </a:pPr>
          </a:p>
        </p:txBody>
      </p:sp>
      <p:sp>
        <p:nvSpPr>
          <p:cNvPr name="TextBox 9" id="9"/>
          <p:cNvSpPr txBox="true"/>
          <p:nvPr/>
        </p:nvSpPr>
        <p:spPr>
          <a:xfrm rot="0">
            <a:off x="1304925" y="779780"/>
            <a:ext cx="12687300" cy="450215"/>
          </a:xfrm>
          <a:prstGeom prst="rect">
            <a:avLst/>
          </a:prstGeom>
        </p:spPr>
        <p:txBody>
          <a:bodyPr anchor="t" rtlCol="false" tIns="0" lIns="0" bIns="0" rIns="0">
            <a:spAutoFit/>
          </a:bodyPr>
          <a:lstStyle/>
          <a:p>
            <a:pPr algn="ctr">
              <a:lnSpc>
                <a:spcPts val="3519"/>
              </a:lnSpc>
            </a:pPr>
            <a:r>
              <a:rPr lang="en-US" sz="3199" spc="-31">
                <a:solidFill>
                  <a:srgbClr val="FFFFFF"/>
                </a:solidFill>
                <a:latin typeface="Aileron Ultra-Bold Italics"/>
              </a:rPr>
              <a:t>DATA MINING LABORATORY - 20MSSL04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11068050" y="2660015"/>
            <a:ext cx="5619750" cy="1714500"/>
            <a:chOff x="0" y="0"/>
            <a:chExt cx="7493000" cy="2286000"/>
          </a:xfrm>
        </p:grpSpPr>
        <p:sp>
          <p:nvSpPr>
            <p:cNvPr name="TextBox 3" id="3"/>
            <p:cNvSpPr txBox="true"/>
            <p:nvPr/>
          </p:nvSpPr>
          <p:spPr>
            <a:xfrm rot="0">
              <a:off x="0" y="-9525"/>
              <a:ext cx="7493000" cy="720725"/>
            </a:xfrm>
            <a:prstGeom prst="rect">
              <a:avLst/>
            </a:prstGeom>
          </p:spPr>
          <p:txBody>
            <a:bodyPr anchor="t" rtlCol="false" tIns="0" lIns="0" bIns="0" rIns="0">
              <a:spAutoFit/>
            </a:bodyPr>
            <a:lstStyle/>
            <a:p>
              <a:pPr algn="r">
                <a:lnSpc>
                  <a:spcPts val="4200"/>
                </a:lnSpc>
              </a:pPr>
              <a:r>
                <a:rPr lang="en-US" sz="3500" spc="350">
                  <a:solidFill>
                    <a:srgbClr val="FFFFFF"/>
                  </a:solidFill>
                  <a:latin typeface="Aileron Bold"/>
                </a:rPr>
                <a:t>PRECISION: </a:t>
              </a:r>
            </a:p>
          </p:txBody>
        </p:sp>
        <p:sp>
          <p:nvSpPr>
            <p:cNvPr name="TextBox 4" id="4"/>
            <p:cNvSpPr txBox="true"/>
            <p:nvPr/>
          </p:nvSpPr>
          <p:spPr>
            <a:xfrm rot="0">
              <a:off x="0" y="898525"/>
              <a:ext cx="7493000" cy="1387475"/>
            </a:xfrm>
            <a:prstGeom prst="rect">
              <a:avLst/>
            </a:prstGeom>
          </p:spPr>
          <p:txBody>
            <a:bodyPr anchor="t" rtlCol="false" tIns="0" lIns="0" bIns="0" rIns="0">
              <a:spAutoFit/>
            </a:bodyPr>
            <a:lstStyle/>
            <a:p>
              <a:pPr algn="just" marL="647700" indent="-323850" lvl="1">
                <a:lnSpc>
                  <a:spcPts val="4200"/>
                </a:lnSpc>
                <a:buAutoNum type="arabicPeriod" startAt="1"/>
              </a:pPr>
              <a:r>
                <a:rPr lang="en-US" sz="3000" spc="60">
                  <a:solidFill>
                    <a:srgbClr val="FFFFFF"/>
                  </a:solidFill>
                  <a:latin typeface="Aileron"/>
                </a:rPr>
                <a:t> 0.81</a:t>
              </a:r>
            </a:p>
            <a:p>
              <a:pPr algn="just" marL="647700" indent="-323850" lvl="1">
                <a:lnSpc>
                  <a:spcPts val="4200"/>
                </a:lnSpc>
                <a:buAutoNum type="arabicPeriod" startAt="1"/>
              </a:pPr>
              <a:r>
                <a:rPr lang="en-US" sz="3000" spc="60">
                  <a:solidFill>
                    <a:srgbClr val="FFFFFF"/>
                  </a:solidFill>
                  <a:latin typeface="Aileron"/>
                </a:rPr>
                <a:t> 0.86</a:t>
              </a:r>
            </a:p>
          </p:txBody>
        </p:sp>
      </p:grpSp>
      <p:grpSp>
        <p:nvGrpSpPr>
          <p:cNvPr name="Group 5" id="5"/>
          <p:cNvGrpSpPr/>
          <p:nvPr/>
        </p:nvGrpSpPr>
        <p:grpSpPr>
          <a:xfrm rot="0">
            <a:off x="11068050" y="7445375"/>
            <a:ext cx="5619750" cy="1714500"/>
            <a:chOff x="0" y="0"/>
            <a:chExt cx="7493000" cy="2286000"/>
          </a:xfrm>
        </p:grpSpPr>
        <p:sp>
          <p:nvSpPr>
            <p:cNvPr name="TextBox 6" id="6"/>
            <p:cNvSpPr txBox="true"/>
            <p:nvPr/>
          </p:nvSpPr>
          <p:spPr>
            <a:xfrm rot="0">
              <a:off x="0" y="-9525"/>
              <a:ext cx="7493000" cy="720725"/>
            </a:xfrm>
            <a:prstGeom prst="rect">
              <a:avLst/>
            </a:prstGeom>
          </p:spPr>
          <p:txBody>
            <a:bodyPr anchor="t" rtlCol="false" tIns="0" lIns="0" bIns="0" rIns="0">
              <a:spAutoFit/>
            </a:bodyPr>
            <a:lstStyle/>
            <a:p>
              <a:pPr algn="r">
                <a:lnSpc>
                  <a:spcPts val="4200"/>
                </a:lnSpc>
              </a:pPr>
              <a:r>
                <a:rPr lang="en-US" sz="3500" spc="350">
                  <a:solidFill>
                    <a:srgbClr val="FFFFFF"/>
                  </a:solidFill>
                  <a:latin typeface="Aileron Bold"/>
                </a:rPr>
                <a:t>F1-SCORE:</a:t>
              </a:r>
            </a:p>
          </p:txBody>
        </p:sp>
        <p:sp>
          <p:nvSpPr>
            <p:cNvPr name="TextBox 7" id="7"/>
            <p:cNvSpPr txBox="true"/>
            <p:nvPr/>
          </p:nvSpPr>
          <p:spPr>
            <a:xfrm rot="0">
              <a:off x="0" y="898525"/>
              <a:ext cx="7493000" cy="1387475"/>
            </a:xfrm>
            <a:prstGeom prst="rect">
              <a:avLst/>
            </a:prstGeom>
          </p:spPr>
          <p:txBody>
            <a:bodyPr anchor="t" rtlCol="false" tIns="0" lIns="0" bIns="0" rIns="0">
              <a:spAutoFit/>
            </a:bodyPr>
            <a:lstStyle/>
            <a:p>
              <a:pPr algn="just" marL="647700" indent="-323850" lvl="1">
                <a:lnSpc>
                  <a:spcPts val="4200"/>
                </a:lnSpc>
                <a:buAutoNum type="arabicPeriod" startAt="1"/>
              </a:pPr>
              <a:r>
                <a:rPr lang="en-US" sz="3000" spc="60">
                  <a:solidFill>
                    <a:srgbClr val="FFFFFF"/>
                  </a:solidFill>
                  <a:latin typeface="Aileron"/>
                </a:rPr>
                <a:t> 0.80</a:t>
              </a:r>
            </a:p>
            <a:p>
              <a:pPr algn="just" marL="647700" indent="-323850" lvl="1">
                <a:lnSpc>
                  <a:spcPts val="4200"/>
                </a:lnSpc>
                <a:buAutoNum type="arabicPeriod" startAt="1"/>
              </a:pPr>
              <a:r>
                <a:rPr lang="en-US" sz="3000" spc="60">
                  <a:solidFill>
                    <a:srgbClr val="FFFFFF"/>
                  </a:solidFill>
                  <a:latin typeface="Aileron"/>
                </a:rPr>
                <a:t> 0.85</a:t>
              </a:r>
            </a:p>
          </p:txBody>
        </p:sp>
      </p:grpSp>
      <p:grpSp>
        <p:nvGrpSpPr>
          <p:cNvPr name="Group 8" id="8"/>
          <p:cNvGrpSpPr/>
          <p:nvPr/>
        </p:nvGrpSpPr>
        <p:grpSpPr>
          <a:xfrm rot="0">
            <a:off x="3924300" y="2675255"/>
            <a:ext cx="5619750" cy="1686000"/>
            <a:chOff x="0" y="0"/>
            <a:chExt cx="7493000" cy="2248000"/>
          </a:xfrm>
        </p:grpSpPr>
        <p:sp>
          <p:nvSpPr>
            <p:cNvPr name="TextBox 9" id="9"/>
            <p:cNvSpPr txBox="true"/>
            <p:nvPr/>
          </p:nvSpPr>
          <p:spPr>
            <a:xfrm rot="0">
              <a:off x="0" y="0"/>
              <a:ext cx="7493000" cy="698500"/>
            </a:xfrm>
            <a:prstGeom prst="rect">
              <a:avLst/>
            </a:prstGeom>
          </p:spPr>
          <p:txBody>
            <a:bodyPr anchor="t" rtlCol="false" tIns="0" lIns="0" bIns="0" rIns="0">
              <a:spAutoFit/>
            </a:bodyPr>
            <a:lstStyle/>
            <a:p>
              <a:pPr algn="r">
                <a:lnSpc>
                  <a:spcPts val="4199"/>
                </a:lnSpc>
              </a:pPr>
              <a:r>
                <a:rPr lang="en-US" sz="3499" spc="349">
                  <a:solidFill>
                    <a:srgbClr val="FFFFFF"/>
                  </a:solidFill>
                  <a:latin typeface="Aileron Bold"/>
                </a:rPr>
                <a:t>ACCURACY:</a:t>
              </a:r>
            </a:p>
          </p:txBody>
        </p:sp>
        <p:sp>
          <p:nvSpPr>
            <p:cNvPr name="TextBox 10" id="10"/>
            <p:cNvSpPr txBox="true"/>
            <p:nvPr/>
          </p:nvSpPr>
          <p:spPr>
            <a:xfrm rot="0">
              <a:off x="0" y="895449"/>
              <a:ext cx="7493000" cy="1352550"/>
            </a:xfrm>
            <a:prstGeom prst="rect">
              <a:avLst/>
            </a:prstGeom>
          </p:spPr>
          <p:txBody>
            <a:bodyPr anchor="t" rtlCol="false" tIns="0" lIns="0" bIns="0" rIns="0">
              <a:spAutoFit/>
            </a:bodyPr>
            <a:lstStyle/>
            <a:p>
              <a:pPr algn="just" marL="647698" indent="-323849" lvl="1">
                <a:lnSpc>
                  <a:spcPts val="4199"/>
                </a:lnSpc>
                <a:buAutoNum type="arabicPeriod" startAt="1"/>
              </a:pPr>
              <a:r>
                <a:rPr lang="en-US" sz="2999" spc="59">
                  <a:solidFill>
                    <a:srgbClr val="FFFFFF"/>
                  </a:solidFill>
                  <a:latin typeface="Aileron"/>
                </a:rPr>
                <a:t> 80%</a:t>
              </a:r>
            </a:p>
            <a:p>
              <a:pPr algn="just" marL="647698" indent="-323849" lvl="1">
                <a:lnSpc>
                  <a:spcPts val="4199"/>
                </a:lnSpc>
                <a:buAutoNum type="arabicPeriod" startAt="1"/>
              </a:pPr>
              <a:r>
                <a:rPr lang="en-US" sz="2999" spc="59">
                  <a:solidFill>
                    <a:srgbClr val="FFFFFF"/>
                  </a:solidFill>
                  <a:latin typeface="Aileron"/>
                </a:rPr>
                <a:t> </a:t>
              </a:r>
              <a:r>
                <a:rPr lang="en-US" sz="2999" spc="59">
                  <a:solidFill>
                    <a:srgbClr val="FFFFFF"/>
                  </a:solidFill>
                  <a:latin typeface="Aileron"/>
                </a:rPr>
                <a:t>85%</a:t>
              </a:r>
            </a:p>
          </p:txBody>
        </p:sp>
      </p:grpSp>
      <p:grpSp>
        <p:nvGrpSpPr>
          <p:cNvPr name="Group 11" id="11"/>
          <p:cNvGrpSpPr/>
          <p:nvPr/>
        </p:nvGrpSpPr>
        <p:grpSpPr>
          <a:xfrm rot="0">
            <a:off x="3924300" y="7460615"/>
            <a:ext cx="5619750" cy="1714500"/>
            <a:chOff x="0" y="0"/>
            <a:chExt cx="7493000" cy="2286000"/>
          </a:xfrm>
        </p:grpSpPr>
        <p:sp>
          <p:nvSpPr>
            <p:cNvPr name="TextBox 12" id="12"/>
            <p:cNvSpPr txBox="true"/>
            <p:nvPr/>
          </p:nvSpPr>
          <p:spPr>
            <a:xfrm rot="0">
              <a:off x="0" y="-9525"/>
              <a:ext cx="7493000" cy="720725"/>
            </a:xfrm>
            <a:prstGeom prst="rect">
              <a:avLst/>
            </a:prstGeom>
          </p:spPr>
          <p:txBody>
            <a:bodyPr anchor="t" rtlCol="false" tIns="0" lIns="0" bIns="0" rIns="0">
              <a:spAutoFit/>
            </a:bodyPr>
            <a:lstStyle/>
            <a:p>
              <a:pPr algn="r">
                <a:lnSpc>
                  <a:spcPts val="4200"/>
                </a:lnSpc>
              </a:pPr>
              <a:r>
                <a:rPr lang="en-US" sz="3500" spc="350">
                  <a:solidFill>
                    <a:srgbClr val="FFFFFF"/>
                  </a:solidFill>
                  <a:latin typeface="Aileron Bold"/>
                </a:rPr>
                <a:t>RECALL:</a:t>
              </a:r>
            </a:p>
          </p:txBody>
        </p:sp>
        <p:sp>
          <p:nvSpPr>
            <p:cNvPr name="TextBox 13" id="13"/>
            <p:cNvSpPr txBox="true"/>
            <p:nvPr/>
          </p:nvSpPr>
          <p:spPr>
            <a:xfrm rot="0">
              <a:off x="0" y="898525"/>
              <a:ext cx="7493000" cy="1387475"/>
            </a:xfrm>
            <a:prstGeom prst="rect">
              <a:avLst/>
            </a:prstGeom>
          </p:spPr>
          <p:txBody>
            <a:bodyPr anchor="t" rtlCol="false" tIns="0" lIns="0" bIns="0" rIns="0">
              <a:spAutoFit/>
            </a:bodyPr>
            <a:lstStyle/>
            <a:p>
              <a:pPr algn="just" marL="647700" indent="-323850" lvl="1">
                <a:lnSpc>
                  <a:spcPts val="4200"/>
                </a:lnSpc>
                <a:buAutoNum type="arabicPeriod" startAt="1"/>
              </a:pPr>
              <a:r>
                <a:rPr lang="en-US" sz="3000" spc="60">
                  <a:solidFill>
                    <a:srgbClr val="FFFFFF"/>
                  </a:solidFill>
                  <a:latin typeface="Aileron"/>
                </a:rPr>
                <a:t> 0.79</a:t>
              </a:r>
            </a:p>
            <a:p>
              <a:pPr algn="just" marL="647700" indent="-323850" lvl="1">
                <a:lnSpc>
                  <a:spcPts val="4200"/>
                </a:lnSpc>
                <a:buAutoNum type="arabicPeriod" startAt="1"/>
              </a:pPr>
              <a:r>
                <a:rPr lang="en-US" sz="3000" spc="60">
                  <a:solidFill>
                    <a:srgbClr val="FFFFFF"/>
                  </a:solidFill>
                  <a:latin typeface="Aileron"/>
                </a:rPr>
                <a:t> 0.84</a:t>
              </a:r>
            </a:p>
          </p:txBody>
        </p:sp>
      </p:grpSp>
      <p:sp>
        <p:nvSpPr>
          <p:cNvPr name="Freeform 14" id="14"/>
          <p:cNvSpPr/>
          <p:nvPr/>
        </p:nvSpPr>
        <p:spPr>
          <a:xfrm flipH="false" flipV="false" rot="0">
            <a:off x="0" y="0"/>
            <a:ext cx="3238500" cy="10287000"/>
          </a:xfrm>
          <a:custGeom>
            <a:avLst/>
            <a:gdLst/>
            <a:ahLst/>
            <a:cxnLst/>
            <a:rect r="r" b="b" t="t" l="l"/>
            <a:pathLst>
              <a:path h="10287000" w="3238500">
                <a:moveTo>
                  <a:pt x="0" y="0"/>
                </a:moveTo>
                <a:lnTo>
                  <a:pt x="3238500" y="0"/>
                </a:lnTo>
                <a:lnTo>
                  <a:pt x="3238500" y="10287000"/>
                </a:lnTo>
                <a:lnTo>
                  <a:pt x="0" y="10287000"/>
                </a:lnTo>
                <a:lnTo>
                  <a:pt x="0" y="0"/>
                </a:lnTo>
                <a:close/>
              </a:path>
            </a:pathLst>
          </a:custGeom>
          <a:blipFill>
            <a:blip r:embed="rId2">
              <a:alphaModFix amt="90000"/>
            </a:blip>
            <a:stretch>
              <a:fillRect l="-337037" t="0" r="-39433" b="0"/>
            </a:stretch>
          </a:blipFill>
        </p:spPr>
      </p:sp>
      <p:sp>
        <p:nvSpPr>
          <p:cNvPr name="Freeform 15" id="15"/>
          <p:cNvSpPr/>
          <p:nvPr/>
        </p:nvSpPr>
        <p:spPr>
          <a:xfrm flipH="false" flipV="false" rot="0">
            <a:off x="8370494" y="1144557"/>
            <a:ext cx="1173556" cy="853656"/>
          </a:xfrm>
          <a:custGeom>
            <a:avLst/>
            <a:gdLst/>
            <a:ahLst/>
            <a:cxnLst/>
            <a:rect r="r" b="b" t="t" l="l"/>
            <a:pathLst>
              <a:path h="853656" w="1173556">
                <a:moveTo>
                  <a:pt x="0" y="0"/>
                </a:moveTo>
                <a:lnTo>
                  <a:pt x="1173556" y="0"/>
                </a:lnTo>
                <a:lnTo>
                  <a:pt x="1173556" y="853656"/>
                </a:lnTo>
                <a:lnTo>
                  <a:pt x="0" y="8536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8822847" y="5839116"/>
            <a:ext cx="721203" cy="1173556"/>
          </a:xfrm>
          <a:custGeom>
            <a:avLst/>
            <a:gdLst/>
            <a:ahLst/>
            <a:cxnLst/>
            <a:rect r="r" b="b" t="t" l="l"/>
            <a:pathLst>
              <a:path h="1173556" w="721203">
                <a:moveTo>
                  <a:pt x="0" y="0"/>
                </a:moveTo>
                <a:lnTo>
                  <a:pt x="721203" y="0"/>
                </a:lnTo>
                <a:lnTo>
                  <a:pt x="721203" y="1173556"/>
                </a:lnTo>
                <a:lnTo>
                  <a:pt x="0" y="11735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5586183" y="5949194"/>
            <a:ext cx="1101617" cy="953399"/>
          </a:xfrm>
          <a:custGeom>
            <a:avLst/>
            <a:gdLst/>
            <a:ahLst/>
            <a:cxnLst/>
            <a:rect r="r" b="b" t="t" l="l"/>
            <a:pathLst>
              <a:path h="953399" w="1101617">
                <a:moveTo>
                  <a:pt x="0" y="0"/>
                </a:moveTo>
                <a:lnTo>
                  <a:pt x="1101617" y="0"/>
                </a:lnTo>
                <a:lnTo>
                  <a:pt x="1101617" y="953399"/>
                </a:lnTo>
                <a:lnTo>
                  <a:pt x="0" y="9533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15632910" y="1043940"/>
            <a:ext cx="1054890" cy="1054890"/>
          </a:xfrm>
          <a:custGeom>
            <a:avLst/>
            <a:gdLst/>
            <a:ahLst/>
            <a:cxnLst/>
            <a:rect r="r" b="b" t="t" l="l"/>
            <a:pathLst>
              <a:path h="1054890" w="1054890">
                <a:moveTo>
                  <a:pt x="0" y="0"/>
                </a:moveTo>
                <a:lnTo>
                  <a:pt x="1054890" y="0"/>
                </a:lnTo>
                <a:lnTo>
                  <a:pt x="1054890" y="1054890"/>
                </a:lnTo>
                <a:lnTo>
                  <a:pt x="0" y="105489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AutoShape 19" id="19"/>
          <p:cNvSpPr/>
          <p:nvPr/>
        </p:nvSpPr>
        <p:spPr>
          <a:xfrm rot="-5400000">
            <a:off x="-4533900" y="5562600"/>
            <a:ext cx="9258300" cy="0"/>
          </a:xfrm>
          <a:prstGeom prst="line">
            <a:avLst/>
          </a:prstGeom>
          <a:ln cap="flat" w="190500">
            <a:solidFill>
              <a:srgbClr val="A08AAD"/>
            </a:solidFill>
            <a:prstDash val="solid"/>
            <a:headEnd type="none" len="sm" w="sm"/>
            <a:tailEnd type="none" len="sm" w="sm"/>
          </a:ln>
        </p:spPr>
      </p:sp>
      <p:sp>
        <p:nvSpPr>
          <p:cNvPr name="AutoShape 20" id="20"/>
          <p:cNvSpPr/>
          <p:nvPr/>
        </p:nvSpPr>
        <p:spPr>
          <a:xfrm rot="-5400000">
            <a:off x="-1485900" y="4533900"/>
            <a:ext cx="9258300" cy="0"/>
          </a:xfrm>
          <a:prstGeom prst="line">
            <a:avLst/>
          </a:prstGeom>
          <a:ln cap="flat" w="190500">
            <a:solidFill>
              <a:srgbClr val="A08AAD"/>
            </a:solidFill>
            <a:prstDash val="solid"/>
            <a:headEnd type="none" len="sm" w="sm"/>
            <a:tailEnd type="none" len="sm" w="sm"/>
          </a:ln>
        </p:spPr>
      </p:sp>
      <p:sp>
        <p:nvSpPr>
          <p:cNvPr name="AutoShape 21" id="21"/>
          <p:cNvSpPr/>
          <p:nvPr/>
        </p:nvSpPr>
        <p:spPr>
          <a:xfrm rot="-5400000">
            <a:off x="8331562" y="2647950"/>
            <a:ext cx="3377476" cy="0"/>
          </a:xfrm>
          <a:prstGeom prst="line">
            <a:avLst/>
          </a:prstGeom>
          <a:ln cap="flat" w="190500">
            <a:solidFill>
              <a:srgbClr val="A08AAD"/>
            </a:solidFill>
            <a:prstDash val="solid"/>
            <a:headEnd type="none" len="sm" w="sm"/>
            <a:tailEnd type="none" len="sm" w="sm"/>
          </a:ln>
        </p:spPr>
      </p:sp>
      <p:sp>
        <p:nvSpPr>
          <p:cNvPr name="AutoShape 22" id="22"/>
          <p:cNvSpPr/>
          <p:nvPr/>
        </p:nvSpPr>
        <p:spPr>
          <a:xfrm rot="-5400000">
            <a:off x="8331562" y="7251338"/>
            <a:ext cx="3377476" cy="0"/>
          </a:xfrm>
          <a:prstGeom prst="line">
            <a:avLst/>
          </a:prstGeom>
          <a:ln cap="flat" w="190500">
            <a:solidFill>
              <a:srgbClr val="A08AAD"/>
            </a:solidFill>
            <a:prstDash val="solid"/>
            <a:headEnd type="none" len="sm" w="sm"/>
            <a:tailEnd type="none" len="sm" w="sm"/>
          </a:ln>
        </p:spPr>
      </p:sp>
      <p:sp>
        <p:nvSpPr>
          <p:cNvPr name="AutoShape 23" id="23"/>
          <p:cNvSpPr/>
          <p:nvPr/>
        </p:nvSpPr>
        <p:spPr>
          <a:xfrm rot="-5400000">
            <a:off x="15570562" y="2622188"/>
            <a:ext cx="3377476" cy="0"/>
          </a:xfrm>
          <a:prstGeom prst="line">
            <a:avLst/>
          </a:prstGeom>
          <a:ln cap="flat" w="190500">
            <a:solidFill>
              <a:srgbClr val="A08AAD"/>
            </a:solidFill>
            <a:prstDash val="solid"/>
            <a:headEnd type="none" len="sm" w="sm"/>
            <a:tailEnd type="none" len="sm" w="sm"/>
          </a:ln>
        </p:spPr>
      </p:sp>
      <p:sp>
        <p:nvSpPr>
          <p:cNvPr name="AutoShape 24" id="24"/>
          <p:cNvSpPr/>
          <p:nvPr/>
        </p:nvSpPr>
        <p:spPr>
          <a:xfrm rot="-5400000">
            <a:off x="15570562" y="7251338"/>
            <a:ext cx="3377476" cy="0"/>
          </a:xfrm>
          <a:prstGeom prst="line">
            <a:avLst/>
          </a:prstGeom>
          <a:ln cap="flat" w="190500">
            <a:solidFill>
              <a:srgbClr val="A08AAD"/>
            </a:solidFill>
            <a:prstDash val="solid"/>
            <a:headEnd type="none" len="sm" w="sm"/>
            <a:tailEnd type="none" len="sm" w="sm"/>
          </a:ln>
        </p:spPr>
      </p:sp>
      <p:sp>
        <p:nvSpPr>
          <p:cNvPr name="TextBox 25" id="25"/>
          <p:cNvSpPr txBox="true"/>
          <p:nvPr/>
        </p:nvSpPr>
        <p:spPr>
          <a:xfrm rot="0">
            <a:off x="7379444" y="138157"/>
            <a:ext cx="6288881" cy="781050"/>
          </a:xfrm>
          <a:prstGeom prst="rect">
            <a:avLst/>
          </a:prstGeom>
        </p:spPr>
        <p:txBody>
          <a:bodyPr anchor="t" rtlCol="false" tIns="0" lIns="0" bIns="0" rIns="0">
            <a:spAutoFit/>
          </a:bodyPr>
          <a:lstStyle/>
          <a:p>
            <a:pPr algn="ctr">
              <a:lnSpc>
                <a:spcPts val="6300"/>
              </a:lnSpc>
              <a:spcBef>
                <a:spcPct val="0"/>
              </a:spcBef>
            </a:pPr>
            <a:r>
              <a:rPr lang="en-US" sz="4500">
                <a:solidFill>
                  <a:srgbClr val="FFFFFF"/>
                </a:solidFill>
                <a:latin typeface="Aileron Bold"/>
              </a:rPr>
              <a:t>EVALUATION METRICS</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191919"/>
        </a:solidFill>
      </p:bgPr>
    </p:bg>
    <p:spTree>
      <p:nvGrpSpPr>
        <p:cNvPr id="1" name=""/>
        <p:cNvGrpSpPr/>
        <p:nvPr/>
      </p:nvGrpSpPr>
      <p:grpSpPr>
        <a:xfrm>
          <a:off x="0" y="0"/>
          <a:ext cx="0" cy="0"/>
          <a:chOff x="0" y="0"/>
          <a:chExt cx="0" cy="0"/>
        </a:xfrm>
      </p:grpSpPr>
      <p:sp>
        <p:nvSpPr>
          <p:cNvPr name="TextBox 2" id="2"/>
          <p:cNvSpPr txBox="true"/>
          <p:nvPr/>
        </p:nvSpPr>
        <p:spPr>
          <a:xfrm rot="0">
            <a:off x="1028700" y="1019175"/>
            <a:ext cx="7325436" cy="2200275"/>
          </a:xfrm>
          <a:prstGeom prst="rect">
            <a:avLst/>
          </a:prstGeom>
        </p:spPr>
        <p:txBody>
          <a:bodyPr anchor="t" rtlCol="false" tIns="0" lIns="0" bIns="0" rIns="0">
            <a:spAutoFit/>
          </a:bodyPr>
          <a:lstStyle/>
          <a:p>
            <a:pPr algn="l">
              <a:lnSpc>
                <a:spcPts val="8640"/>
              </a:lnSpc>
            </a:pPr>
            <a:r>
              <a:rPr lang="en-US" sz="7200">
                <a:solidFill>
                  <a:srgbClr val="FFFFFF"/>
                </a:solidFill>
                <a:latin typeface="Aileron Ultra-Bold"/>
              </a:rPr>
              <a:t>DISCUSSION ON RESULT</a:t>
            </a:r>
          </a:p>
        </p:txBody>
      </p:sp>
      <p:sp>
        <p:nvSpPr>
          <p:cNvPr name="TextBox 3" id="3"/>
          <p:cNvSpPr txBox="true"/>
          <p:nvPr/>
        </p:nvSpPr>
        <p:spPr>
          <a:xfrm rot="0">
            <a:off x="1028700" y="4133850"/>
            <a:ext cx="17259300" cy="3909695"/>
          </a:xfrm>
          <a:prstGeom prst="rect">
            <a:avLst/>
          </a:prstGeom>
        </p:spPr>
        <p:txBody>
          <a:bodyPr anchor="t" rtlCol="false" tIns="0" lIns="0" bIns="0" rIns="0">
            <a:spAutoFit/>
          </a:bodyPr>
          <a:lstStyle/>
          <a:p>
            <a:pPr algn="l">
              <a:lnSpc>
                <a:spcPts val="4479"/>
              </a:lnSpc>
              <a:spcBef>
                <a:spcPct val="0"/>
              </a:spcBef>
            </a:pPr>
            <a:r>
              <a:rPr lang="en-US" sz="3199" spc="63">
                <a:solidFill>
                  <a:srgbClr val="FFFFFF"/>
                </a:solidFill>
                <a:latin typeface="Georgia Pro"/>
              </a:rPr>
              <a:t>From the Patient's Perspective:</a:t>
            </a:r>
          </a:p>
          <a:p>
            <a:pPr algn="l">
              <a:lnSpc>
                <a:spcPts val="4479"/>
              </a:lnSpc>
              <a:spcBef>
                <a:spcPct val="0"/>
              </a:spcBef>
            </a:pPr>
            <a:r>
              <a:rPr lang="en-US" sz="3199" spc="63">
                <a:solidFill>
                  <a:srgbClr val="FFFFFF"/>
                </a:solidFill>
                <a:latin typeface="Georgia Pro"/>
              </a:rPr>
              <a:t>For patients, accurate prediction of heart disease is crucial for early detection and intervention. The high accuracy and balanced precision and recall scores of both logistic regression and decision tree models provide reassurance to patients that the models can effectively identify the presence or absence of heart disease based on their medical attributes. This empowers patients to take proactive steps towards managing their cardiovascular health and seeking timely medical assistance if necessary.</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191919"/>
        </a:solidFill>
      </p:bgPr>
    </p:bg>
    <p:spTree>
      <p:nvGrpSpPr>
        <p:cNvPr id="1" name=""/>
        <p:cNvGrpSpPr/>
        <p:nvPr/>
      </p:nvGrpSpPr>
      <p:grpSpPr>
        <a:xfrm>
          <a:off x="0" y="0"/>
          <a:ext cx="0" cy="0"/>
          <a:chOff x="0" y="0"/>
          <a:chExt cx="0" cy="0"/>
        </a:xfrm>
      </p:grpSpPr>
      <p:sp>
        <p:nvSpPr>
          <p:cNvPr name="TextBox 2" id="2"/>
          <p:cNvSpPr txBox="true"/>
          <p:nvPr/>
        </p:nvSpPr>
        <p:spPr>
          <a:xfrm rot="0">
            <a:off x="1028700" y="1019175"/>
            <a:ext cx="7325436" cy="2200275"/>
          </a:xfrm>
          <a:prstGeom prst="rect">
            <a:avLst/>
          </a:prstGeom>
        </p:spPr>
        <p:txBody>
          <a:bodyPr anchor="t" rtlCol="false" tIns="0" lIns="0" bIns="0" rIns="0">
            <a:spAutoFit/>
          </a:bodyPr>
          <a:lstStyle/>
          <a:p>
            <a:pPr algn="l">
              <a:lnSpc>
                <a:spcPts val="8640"/>
              </a:lnSpc>
            </a:pPr>
            <a:r>
              <a:rPr lang="en-US" sz="7200">
                <a:solidFill>
                  <a:srgbClr val="FFFFFF"/>
                </a:solidFill>
                <a:latin typeface="Aileron Ultra-Bold"/>
              </a:rPr>
              <a:t>DISCUSSION ON RESULT</a:t>
            </a:r>
          </a:p>
        </p:txBody>
      </p:sp>
      <p:sp>
        <p:nvSpPr>
          <p:cNvPr name="TextBox 3" id="3"/>
          <p:cNvSpPr txBox="true"/>
          <p:nvPr/>
        </p:nvSpPr>
        <p:spPr>
          <a:xfrm rot="0">
            <a:off x="895350" y="3890422"/>
            <a:ext cx="17259300" cy="5595620"/>
          </a:xfrm>
          <a:prstGeom prst="rect">
            <a:avLst/>
          </a:prstGeom>
        </p:spPr>
        <p:txBody>
          <a:bodyPr anchor="t" rtlCol="false" tIns="0" lIns="0" bIns="0" rIns="0">
            <a:spAutoFit/>
          </a:bodyPr>
          <a:lstStyle/>
          <a:p>
            <a:pPr algn="l">
              <a:lnSpc>
                <a:spcPts val="4479"/>
              </a:lnSpc>
            </a:pPr>
            <a:r>
              <a:rPr lang="en-US" sz="3199" spc="63">
                <a:solidFill>
                  <a:srgbClr val="FFFFFF"/>
                </a:solidFill>
                <a:latin typeface="Georgia Pro"/>
              </a:rPr>
              <a:t>From the Doctor's Perspective:</a:t>
            </a:r>
          </a:p>
          <a:p>
            <a:pPr algn="l">
              <a:lnSpc>
                <a:spcPts val="4479"/>
              </a:lnSpc>
              <a:spcBef>
                <a:spcPct val="0"/>
              </a:spcBef>
            </a:pPr>
            <a:r>
              <a:rPr lang="en-US" sz="3199" spc="63">
                <a:solidFill>
                  <a:srgbClr val="FFFFFF"/>
                </a:solidFill>
                <a:latin typeface="Georgia Pro"/>
              </a:rPr>
              <a:t>For doctors and healthcare professionals, reliable predictive models are valuable tools for risk assessment and clinical decision-making. The results indicate that both logistic regression and decision tree models perform well in predicting heart disease, with the decision tree model exhibiting slightly higher accuracy. Doctors can leverage these models to enhance diagnostic accuracy, prioritize patient care, and tailor treatment plans based on individual risk profiles. Furthermore, the interpretability of decision tree models allows doctors to gain insights into the key factors influencing the likelihood of heart disease, facilitating more informed discussions with patients about their health status and potential interventions.</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191919"/>
        </a:solidFill>
      </p:bgPr>
    </p:bg>
    <p:spTree>
      <p:nvGrpSpPr>
        <p:cNvPr id="1" name=""/>
        <p:cNvGrpSpPr/>
        <p:nvPr/>
      </p:nvGrpSpPr>
      <p:grpSpPr>
        <a:xfrm>
          <a:off x="0" y="0"/>
          <a:ext cx="0" cy="0"/>
          <a:chOff x="0" y="0"/>
          <a:chExt cx="0" cy="0"/>
        </a:xfrm>
      </p:grpSpPr>
      <p:sp>
        <p:nvSpPr>
          <p:cNvPr name="TextBox 2" id="2"/>
          <p:cNvSpPr txBox="true"/>
          <p:nvPr/>
        </p:nvSpPr>
        <p:spPr>
          <a:xfrm rot="0">
            <a:off x="1028700" y="1019175"/>
            <a:ext cx="7325436" cy="2200275"/>
          </a:xfrm>
          <a:prstGeom prst="rect">
            <a:avLst/>
          </a:prstGeom>
        </p:spPr>
        <p:txBody>
          <a:bodyPr anchor="t" rtlCol="false" tIns="0" lIns="0" bIns="0" rIns="0">
            <a:spAutoFit/>
          </a:bodyPr>
          <a:lstStyle/>
          <a:p>
            <a:pPr algn="l">
              <a:lnSpc>
                <a:spcPts val="8640"/>
              </a:lnSpc>
            </a:pPr>
            <a:r>
              <a:rPr lang="en-US" sz="7200">
                <a:solidFill>
                  <a:srgbClr val="FFFFFF"/>
                </a:solidFill>
                <a:latin typeface="Aileron Ultra-Bold"/>
              </a:rPr>
              <a:t>DISCUSSION ON RESULT</a:t>
            </a:r>
          </a:p>
        </p:txBody>
      </p:sp>
      <p:sp>
        <p:nvSpPr>
          <p:cNvPr name="TextBox 3" id="3"/>
          <p:cNvSpPr txBox="true"/>
          <p:nvPr/>
        </p:nvSpPr>
        <p:spPr>
          <a:xfrm rot="0">
            <a:off x="914400" y="4057650"/>
            <a:ext cx="17259300" cy="5033645"/>
          </a:xfrm>
          <a:prstGeom prst="rect">
            <a:avLst/>
          </a:prstGeom>
        </p:spPr>
        <p:txBody>
          <a:bodyPr anchor="t" rtlCol="false" tIns="0" lIns="0" bIns="0" rIns="0">
            <a:spAutoFit/>
          </a:bodyPr>
          <a:lstStyle/>
          <a:p>
            <a:pPr algn="l">
              <a:lnSpc>
                <a:spcPts val="4479"/>
              </a:lnSpc>
            </a:pPr>
            <a:r>
              <a:rPr lang="en-US" sz="3199" spc="63">
                <a:solidFill>
                  <a:srgbClr val="FFFFFF"/>
                </a:solidFill>
                <a:latin typeface="Georgia Pro"/>
              </a:rPr>
              <a:t>From the Common Man's Perspective:</a:t>
            </a:r>
          </a:p>
          <a:p>
            <a:pPr algn="l">
              <a:lnSpc>
                <a:spcPts val="4479"/>
              </a:lnSpc>
              <a:spcBef>
                <a:spcPct val="0"/>
              </a:spcBef>
            </a:pPr>
            <a:r>
              <a:rPr lang="en-US" sz="3199" spc="63">
                <a:solidFill>
                  <a:srgbClr val="FFFFFF"/>
                </a:solidFill>
                <a:latin typeface="Georgia Pro"/>
              </a:rPr>
              <a:t>For the general public, the availability of accurate predictive models for heart disease serves as a means of raising awareness about cardiovascular health and promoting preventive measures. Understanding the role of various risk factors such as age, cholesterol levels, and exercise-induced angina can encourage individuals to adopt healthier lifestyle habits and undergo regular health screenings. By leveraging data mining techniques to analyze large datasets and develop predictive models, researchers and healthcare professionals can contribute to public health initiatives aimed at reducing the burden of heart disease in communities.</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191919"/>
        </a:solidFill>
      </p:bgPr>
    </p:bg>
    <p:spTree>
      <p:nvGrpSpPr>
        <p:cNvPr id="1" name=""/>
        <p:cNvGrpSpPr/>
        <p:nvPr/>
      </p:nvGrpSpPr>
      <p:grpSpPr>
        <a:xfrm>
          <a:off x="0" y="0"/>
          <a:ext cx="0" cy="0"/>
          <a:chOff x="0" y="0"/>
          <a:chExt cx="0" cy="0"/>
        </a:xfrm>
      </p:grpSpPr>
      <p:sp>
        <p:nvSpPr>
          <p:cNvPr name="TextBox 2" id="2"/>
          <p:cNvSpPr txBox="true"/>
          <p:nvPr/>
        </p:nvSpPr>
        <p:spPr>
          <a:xfrm rot="0">
            <a:off x="1028700" y="1019175"/>
            <a:ext cx="7325436" cy="2200275"/>
          </a:xfrm>
          <a:prstGeom prst="rect">
            <a:avLst/>
          </a:prstGeom>
        </p:spPr>
        <p:txBody>
          <a:bodyPr anchor="t" rtlCol="false" tIns="0" lIns="0" bIns="0" rIns="0">
            <a:spAutoFit/>
          </a:bodyPr>
          <a:lstStyle/>
          <a:p>
            <a:pPr algn="l">
              <a:lnSpc>
                <a:spcPts val="8640"/>
              </a:lnSpc>
            </a:pPr>
            <a:r>
              <a:rPr lang="en-US" sz="7200">
                <a:solidFill>
                  <a:srgbClr val="FFFFFF"/>
                </a:solidFill>
                <a:latin typeface="Aileron Ultra-Bold"/>
              </a:rPr>
              <a:t>DISCUSSION ON RESULT</a:t>
            </a:r>
          </a:p>
        </p:txBody>
      </p:sp>
      <p:sp>
        <p:nvSpPr>
          <p:cNvPr name="TextBox 3" id="3"/>
          <p:cNvSpPr txBox="true"/>
          <p:nvPr/>
        </p:nvSpPr>
        <p:spPr>
          <a:xfrm rot="0">
            <a:off x="838200" y="3895725"/>
            <a:ext cx="17259300" cy="5595620"/>
          </a:xfrm>
          <a:prstGeom prst="rect">
            <a:avLst/>
          </a:prstGeom>
        </p:spPr>
        <p:txBody>
          <a:bodyPr anchor="t" rtlCol="false" tIns="0" lIns="0" bIns="0" rIns="0">
            <a:spAutoFit/>
          </a:bodyPr>
          <a:lstStyle/>
          <a:p>
            <a:pPr algn="l">
              <a:lnSpc>
                <a:spcPts val="4479"/>
              </a:lnSpc>
            </a:pPr>
            <a:r>
              <a:rPr lang="en-US" sz="3199" spc="63">
                <a:solidFill>
                  <a:srgbClr val="FFFFFF"/>
                </a:solidFill>
                <a:latin typeface="Georgia Pro"/>
              </a:rPr>
              <a:t>Relating to Data Mining Techniques:</a:t>
            </a:r>
          </a:p>
          <a:p>
            <a:pPr algn="l">
              <a:lnSpc>
                <a:spcPts val="4479"/>
              </a:lnSpc>
              <a:spcBef>
                <a:spcPct val="0"/>
              </a:spcBef>
            </a:pPr>
            <a:r>
              <a:rPr lang="en-US" sz="3199" spc="63">
                <a:solidFill>
                  <a:srgbClr val="FFFFFF"/>
                </a:solidFill>
                <a:latin typeface="Georgia Pro"/>
              </a:rPr>
              <a:t>The success of the heart disease prediction project highlights the effectiveness of data mining techniques in extracting meaningful insights from complex healthcare datasets. Data preprocessing techniques such as cleaning and scaling ensure that the data is suitable for model training, while feature selection methods help identify the most relevant attributes for predicting heart disease. Machine learning algorithms such as logistic regression and decision trees leverage these techniques to build predictive models that can accurately classify patients based on their medical attributes. By harnessing the power of data mining, stakeholders can harness the potential of data-driven approaches to improve patient outcomes and advance cardiovascular health research.</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191919"/>
        </a:solidFill>
      </p:bgPr>
    </p:bg>
    <p:spTree>
      <p:nvGrpSpPr>
        <p:cNvPr id="1" name=""/>
        <p:cNvGrpSpPr/>
        <p:nvPr/>
      </p:nvGrpSpPr>
      <p:grpSpPr>
        <a:xfrm>
          <a:off x="0" y="0"/>
          <a:ext cx="0" cy="0"/>
          <a:chOff x="0" y="0"/>
          <a:chExt cx="0" cy="0"/>
        </a:xfrm>
      </p:grpSpPr>
      <p:sp>
        <p:nvSpPr>
          <p:cNvPr name="TextBox 2" id="2"/>
          <p:cNvSpPr txBox="true"/>
          <p:nvPr/>
        </p:nvSpPr>
        <p:spPr>
          <a:xfrm rot="0">
            <a:off x="547983" y="1091600"/>
            <a:ext cx="7565098" cy="1606510"/>
          </a:xfrm>
          <a:prstGeom prst="rect">
            <a:avLst/>
          </a:prstGeom>
        </p:spPr>
        <p:txBody>
          <a:bodyPr anchor="t" rtlCol="false" tIns="0" lIns="0" bIns="0" rIns="0">
            <a:spAutoFit/>
          </a:bodyPr>
          <a:lstStyle/>
          <a:p>
            <a:pPr algn="ctr">
              <a:lnSpc>
                <a:spcPts val="11291"/>
              </a:lnSpc>
            </a:pPr>
            <a:r>
              <a:rPr lang="en-US" sz="14113">
                <a:solidFill>
                  <a:srgbClr val="FFFFFF"/>
                </a:solidFill>
                <a:latin typeface="Gladiola"/>
              </a:rPr>
              <a:t>Conclusion:</a:t>
            </a:r>
          </a:p>
        </p:txBody>
      </p:sp>
      <p:sp>
        <p:nvSpPr>
          <p:cNvPr name="TextBox 3" id="3"/>
          <p:cNvSpPr txBox="true"/>
          <p:nvPr/>
        </p:nvSpPr>
        <p:spPr>
          <a:xfrm rot="0">
            <a:off x="547983" y="4234403"/>
            <a:ext cx="17259300" cy="2223770"/>
          </a:xfrm>
          <a:prstGeom prst="rect">
            <a:avLst/>
          </a:prstGeom>
        </p:spPr>
        <p:txBody>
          <a:bodyPr anchor="t" rtlCol="false" tIns="0" lIns="0" bIns="0" rIns="0">
            <a:spAutoFit/>
          </a:bodyPr>
          <a:lstStyle/>
          <a:p>
            <a:pPr algn="l">
              <a:lnSpc>
                <a:spcPts val="4479"/>
              </a:lnSpc>
              <a:spcBef>
                <a:spcPct val="0"/>
              </a:spcBef>
            </a:pPr>
            <a:r>
              <a:rPr lang="en-US" sz="3199" spc="63">
                <a:solidFill>
                  <a:srgbClr val="FFFFFF"/>
                </a:solidFill>
                <a:latin typeface="Georgia Pro"/>
              </a:rPr>
              <a:t>Utilizing logistic regression, the project achieved a commendable accuracy of 85% in predicting heart disease. Moving forward, there is potential for further enhancements by training on more advanced models and expanding the scope to predict specific types of cardiovascular diseases. </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191919"/>
        </a:solidFill>
      </p:bgPr>
    </p:bg>
    <p:spTree>
      <p:nvGrpSpPr>
        <p:cNvPr id="1" name=""/>
        <p:cNvGrpSpPr/>
        <p:nvPr/>
      </p:nvGrpSpPr>
      <p:grpSpPr>
        <a:xfrm>
          <a:off x="0" y="0"/>
          <a:ext cx="0" cy="0"/>
          <a:chOff x="0" y="0"/>
          <a:chExt cx="0" cy="0"/>
        </a:xfrm>
      </p:grpSpPr>
      <p:sp>
        <p:nvSpPr>
          <p:cNvPr name="TextBox 2" id="2"/>
          <p:cNvSpPr txBox="true"/>
          <p:nvPr/>
        </p:nvSpPr>
        <p:spPr>
          <a:xfrm rot="0">
            <a:off x="4484977" y="3403406"/>
            <a:ext cx="9318047" cy="4238689"/>
          </a:xfrm>
          <a:prstGeom prst="rect">
            <a:avLst/>
          </a:prstGeom>
        </p:spPr>
        <p:txBody>
          <a:bodyPr anchor="t" rtlCol="false" tIns="0" lIns="0" bIns="0" rIns="0">
            <a:spAutoFit/>
          </a:bodyPr>
          <a:lstStyle/>
          <a:p>
            <a:pPr algn="ctr">
              <a:lnSpc>
                <a:spcPts val="15757"/>
              </a:lnSpc>
            </a:pPr>
            <a:r>
              <a:rPr lang="en-US" sz="19697">
                <a:solidFill>
                  <a:srgbClr val="75C7FB"/>
                </a:solidFill>
                <a:latin typeface="Barlow Condensed Heavy Italics"/>
              </a:rPr>
              <a:t>THANK</a:t>
            </a:r>
          </a:p>
          <a:p>
            <a:pPr algn="ctr">
              <a:lnSpc>
                <a:spcPts val="15757"/>
              </a:lnSpc>
            </a:pPr>
            <a:r>
              <a:rPr lang="en-US" sz="19697">
                <a:solidFill>
                  <a:srgbClr val="FF3847"/>
                </a:solidFill>
                <a:latin typeface="Barlow Condensed Heavy Italics"/>
              </a:rPr>
              <a:t>YOU</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4230676" y="0"/>
            <a:ext cx="3019329" cy="6238084"/>
            <a:chOff x="0" y="0"/>
            <a:chExt cx="660400" cy="1364419"/>
          </a:xfrm>
        </p:grpSpPr>
        <p:sp>
          <p:nvSpPr>
            <p:cNvPr name="Freeform 3" id="3"/>
            <p:cNvSpPr/>
            <p:nvPr/>
          </p:nvSpPr>
          <p:spPr>
            <a:xfrm flipH="false" flipV="false" rot="0">
              <a:off x="0" y="0"/>
              <a:ext cx="660400" cy="1364419"/>
            </a:xfrm>
            <a:custGeom>
              <a:avLst/>
              <a:gdLst/>
              <a:ahLst/>
              <a:cxnLst/>
              <a:rect r="r" b="b" t="t" l="l"/>
              <a:pathLst>
                <a:path h="1364419" w="660400">
                  <a:moveTo>
                    <a:pt x="220252" y="1345350"/>
                  </a:moveTo>
                  <a:cubicBezTo>
                    <a:pt x="254109" y="1356864"/>
                    <a:pt x="292600" y="1364419"/>
                    <a:pt x="330378" y="1364419"/>
                  </a:cubicBezTo>
                  <a:cubicBezTo>
                    <a:pt x="368157" y="1364419"/>
                    <a:pt x="404509" y="1357942"/>
                    <a:pt x="438009" y="1346428"/>
                  </a:cubicBezTo>
                  <a:cubicBezTo>
                    <a:pt x="438723" y="1346069"/>
                    <a:pt x="439435" y="1346069"/>
                    <a:pt x="440148" y="1345710"/>
                  </a:cubicBezTo>
                  <a:cubicBezTo>
                    <a:pt x="565955" y="1299654"/>
                    <a:pt x="658618" y="1178040"/>
                    <a:pt x="660400" y="1023664"/>
                  </a:cubicBezTo>
                  <a:lnTo>
                    <a:pt x="660400" y="0"/>
                  </a:lnTo>
                  <a:lnTo>
                    <a:pt x="0" y="0"/>
                  </a:lnTo>
                  <a:lnTo>
                    <a:pt x="0" y="1022905"/>
                  </a:lnTo>
                  <a:cubicBezTo>
                    <a:pt x="1782" y="1178759"/>
                    <a:pt x="93019" y="1300375"/>
                    <a:pt x="220252" y="1345350"/>
                  </a:cubicBezTo>
                  <a:close/>
                </a:path>
              </a:pathLst>
            </a:custGeom>
            <a:solidFill>
              <a:srgbClr val="465E89"/>
            </a:solidFill>
          </p:spPr>
        </p:sp>
        <p:sp>
          <p:nvSpPr>
            <p:cNvPr name="TextBox 4" id="4"/>
            <p:cNvSpPr txBox="true"/>
            <p:nvPr/>
          </p:nvSpPr>
          <p:spPr>
            <a:xfrm>
              <a:off x="0" y="-104775"/>
              <a:ext cx="660400" cy="1342194"/>
            </a:xfrm>
            <a:prstGeom prst="rect">
              <a:avLst/>
            </a:prstGeom>
          </p:spPr>
          <p:txBody>
            <a:bodyPr anchor="ctr" rtlCol="false" tIns="50800" lIns="50800" bIns="50800" rIns="50800"/>
            <a:lstStyle/>
            <a:p>
              <a:pPr algn="ctr">
                <a:lnSpc>
                  <a:spcPts val="4949"/>
                </a:lnSpc>
              </a:pPr>
            </a:p>
          </p:txBody>
        </p:sp>
      </p:grpSp>
      <p:grpSp>
        <p:nvGrpSpPr>
          <p:cNvPr name="Group 5" id="5"/>
          <p:cNvGrpSpPr/>
          <p:nvPr/>
        </p:nvGrpSpPr>
        <p:grpSpPr>
          <a:xfrm rot="0">
            <a:off x="7637205" y="0"/>
            <a:ext cx="3019329" cy="6812196"/>
            <a:chOff x="0" y="0"/>
            <a:chExt cx="660400" cy="1489991"/>
          </a:xfrm>
        </p:grpSpPr>
        <p:sp>
          <p:nvSpPr>
            <p:cNvPr name="Freeform 6" id="6"/>
            <p:cNvSpPr/>
            <p:nvPr/>
          </p:nvSpPr>
          <p:spPr>
            <a:xfrm flipH="false" flipV="false" rot="0">
              <a:off x="0" y="0"/>
              <a:ext cx="660400" cy="1489992"/>
            </a:xfrm>
            <a:custGeom>
              <a:avLst/>
              <a:gdLst/>
              <a:ahLst/>
              <a:cxnLst/>
              <a:rect r="r" b="b" t="t" l="l"/>
              <a:pathLst>
                <a:path h="1489992" w="660400">
                  <a:moveTo>
                    <a:pt x="220252" y="1470922"/>
                  </a:moveTo>
                  <a:cubicBezTo>
                    <a:pt x="254109" y="1482436"/>
                    <a:pt x="292600" y="1489992"/>
                    <a:pt x="330378" y="1489992"/>
                  </a:cubicBezTo>
                  <a:cubicBezTo>
                    <a:pt x="368157" y="1489992"/>
                    <a:pt x="404509" y="1483514"/>
                    <a:pt x="438009" y="1472001"/>
                  </a:cubicBezTo>
                  <a:cubicBezTo>
                    <a:pt x="438723" y="1471641"/>
                    <a:pt x="439435" y="1471641"/>
                    <a:pt x="440148" y="1471282"/>
                  </a:cubicBezTo>
                  <a:cubicBezTo>
                    <a:pt x="565955" y="1425227"/>
                    <a:pt x="658618" y="1303613"/>
                    <a:pt x="660400" y="1146447"/>
                  </a:cubicBezTo>
                  <a:lnTo>
                    <a:pt x="660400" y="0"/>
                  </a:lnTo>
                  <a:lnTo>
                    <a:pt x="0" y="0"/>
                  </a:lnTo>
                  <a:lnTo>
                    <a:pt x="0" y="1145596"/>
                  </a:lnTo>
                  <a:cubicBezTo>
                    <a:pt x="1782" y="1304331"/>
                    <a:pt x="93019" y="1425947"/>
                    <a:pt x="220252" y="1470922"/>
                  </a:cubicBezTo>
                  <a:close/>
                </a:path>
              </a:pathLst>
            </a:custGeom>
            <a:solidFill>
              <a:srgbClr val="9777B6"/>
            </a:solidFill>
          </p:spPr>
        </p:sp>
        <p:sp>
          <p:nvSpPr>
            <p:cNvPr name="TextBox 7" id="7"/>
            <p:cNvSpPr txBox="true"/>
            <p:nvPr/>
          </p:nvSpPr>
          <p:spPr>
            <a:xfrm>
              <a:off x="0" y="-104775"/>
              <a:ext cx="660400" cy="1467766"/>
            </a:xfrm>
            <a:prstGeom prst="rect">
              <a:avLst/>
            </a:prstGeom>
          </p:spPr>
          <p:txBody>
            <a:bodyPr anchor="ctr" rtlCol="false" tIns="50800" lIns="50800" bIns="50800" rIns="50800"/>
            <a:lstStyle/>
            <a:p>
              <a:pPr algn="ctr">
                <a:lnSpc>
                  <a:spcPts val="4949"/>
                </a:lnSpc>
              </a:pPr>
            </a:p>
          </p:txBody>
        </p:sp>
      </p:grpSp>
      <p:grpSp>
        <p:nvGrpSpPr>
          <p:cNvPr name="Group 8" id="8"/>
          <p:cNvGrpSpPr/>
          <p:nvPr/>
        </p:nvGrpSpPr>
        <p:grpSpPr>
          <a:xfrm rot="0">
            <a:off x="11043734" y="0"/>
            <a:ext cx="3019329" cy="7373260"/>
            <a:chOff x="0" y="0"/>
            <a:chExt cx="660400" cy="1612710"/>
          </a:xfrm>
        </p:grpSpPr>
        <p:sp>
          <p:nvSpPr>
            <p:cNvPr name="Freeform 9" id="9"/>
            <p:cNvSpPr/>
            <p:nvPr/>
          </p:nvSpPr>
          <p:spPr>
            <a:xfrm flipH="false" flipV="false" rot="0">
              <a:off x="0" y="0"/>
              <a:ext cx="660400" cy="1612710"/>
            </a:xfrm>
            <a:custGeom>
              <a:avLst/>
              <a:gdLst/>
              <a:ahLst/>
              <a:cxnLst/>
              <a:rect r="r" b="b" t="t" l="l"/>
              <a:pathLst>
                <a:path h="1612710" w="660400">
                  <a:moveTo>
                    <a:pt x="220252" y="1593641"/>
                  </a:moveTo>
                  <a:cubicBezTo>
                    <a:pt x="254109" y="1605155"/>
                    <a:pt x="292600" y="1612710"/>
                    <a:pt x="330378" y="1612710"/>
                  </a:cubicBezTo>
                  <a:cubicBezTo>
                    <a:pt x="368157" y="1612710"/>
                    <a:pt x="404509" y="1606233"/>
                    <a:pt x="438009" y="1594719"/>
                  </a:cubicBezTo>
                  <a:cubicBezTo>
                    <a:pt x="438723" y="1594359"/>
                    <a:pt x="439435" y="1594359"/>
                    <a:pt x="440148" y="1594000"/>
                  </a:cubicBezTo>
                  <a:cubicBezTo>
                    <a:pt x="565955" y="1547945"/>
                    <a:pt x="658618" y="1426331"/>
                    <a:pt x="660400" y="1266440"/>
                  </a:cubicBezTo>
                  <a:lnTo>
                    <a:pt x="660400" y="0"/>
                  </a:lnTo>
                  <a:lnTo>
                    <a:pt x="0" y="0"/>
                  </a:lnTo>
                  <a:lnTo>
                    <a:pt x="0" y="1265500"/>
                  </a:lnTo>
                  <a:cubicBezTo>
                    <a:pt x="1782" y="1427050"/>
                    <a:pt x="93019" y="1548665"/>
                    <a:pt x="220252" y="1593641"/>
                  </a:cubicBezTo>
                  <a:close/>
                </a:path>
              </a:pathLst>
            </a:custGeom>
            <a:solidFill>
              <a:srgbClr val="A08AAD"/>
            </a:solidFill>
          </p:spPr>
        </p:sp>
        <p:sp>
          <p:nvSpPr>
            <p:cNvPr name="TextBox 10" id="10"/>
            <p:cNvSpPr txBox="true"/>
            <p:nvPr/>
          </p:nvSpPr>
          <p:spPr>
            <a:xfrm>
              <a:off x="0" y="-104775"/>
              <a:ext cx="660400" cy="1590485"/>
            </a:xfrm>
            <a:prstGeom prst="rect">
              <a:avLst/>
            </a:prstGeom>
          </p:spPr>
          <p:txBody>
            <a:bodyPr anchor="ctr" rtlCol="false" tIns="50800" lIns="50800" bIns="50800" rIns="50800"/>
            <a:lstStyle/>
            <a:p>
              <a:pPr algn="ctr">
                <a:lnSpc>
                  <a:spcPts val="4949"/>
                </a:lnSpc>
              </a:pPr>
            </a:p>
          </p:txBody>
        </p:sp>
      </p:grpSp>
      <p:grpSp>
        <p:nvGrpSpPr>
          <p:cNvPr name="Group 11" id="11"/>
          <p:cNvGrpSpPr/>
          <p:nvPr/>
        </p:nvGrpSpPr>
        <p:grpSpPr>
          <a:xfrm rot="0">
            <a:off x="14450262" y="0"/>
            <a:ext cx="3019329" cy="7764700"/>
            <a:chOff x="0" y="0"/>
            <a:chExt cx="660400" cy="1698327"/>
          </a:xfrm>
        </p:grpSpPr>
        <p:sp>
          <p:nvSpPr>
            <p:cNvPr name="Freeform 12" id="12"/>
            <p:cNvSpPr/>
            <p:nvPr/>
          </p:nvSpPr>
          <p:spPr>
            <a:xfrm flipH="false" flipV="false" rot="0">
              <a:off x="0" y="0"/>
              <a:ext cx="660400" cy="1698327"/>
            </a:xfrm>
            <a:custGeom>
              <a:avLst/>
              <a:gdLst/>
              <a:ahLst/>
              <a:cxnLst/>
              <a:rect r="r" b="b" t="t" l="l"/>
              <a:pathLst>
                <a:path h="1698327" w="660400">
                  <a:moveTo>
                    <a:pt x="220252" y="1679258"/>
                  </a:moveTo>
                  <a:cubicBezTo>
                    <a:pt x="254109" y="1690772"/>
                    <a:pt x="292600" y="1698327"/>
                    <a:pt x="330378" y="1698327"/>
                  </a:cubicBezTo>
                  <a:cubicBezTo>
                    <a:pt x="368157" y="1698327"/>
                    <a:pt x="404509" y="1691850"/>
                    <a:pt x="438009" y="1680336"/>
                  </a:cubicBezTo>
                  <a:cubicBezTo>
                    <a:pt x="438723" y="1679977"/>
                    <a:pt x="439435" y="1679977"/>
                    <a:pt x="440148" y="1679617"/>
                  </a:cubicBezTo>
                  <a:cubicBezTo>
                    <a:pt x="565955" y="1633562"/>
                    <a:pt x="658618" y="1511948"/>
                    <a:pt x="660400" y="1350155"/>
                  </a:cubicBezTo>
                  <a:lnTo>
                    <a:pt x="660400" y="0"/>
                  </a:lnTo>
                  <a:lnTo>
                    <a:pt x="0" y="0"/>
                  </a:lnTo>
                  <a:lnTo>
                    <a:pt x="0" y="1349153"/>
                  </a:lnTo>
                  <a:cubicBezTo>
                    <a:pt x="1782" y="1512667"/>
                    <a:pt x="93019" y="1634282"/>
                    <a:pt x="220252" y="1679258"/>
                  </a:cubicBezTo>
                  <a:close/>
                </a:path>
              </a:pathLst>
            </a:custGeom>
            <a:solidFill>
              <a:srgbClr val="C2B3CF"/>
            </a:solidFill>
          </p:spPr>
        </p:sp>
        <p:sp>
          <p:nvSpPr>
            <p:cNvPr name="TextBox 13" id="13"/>
            <p:cNvSpPr txBox="true"/>
            <p:nvPr/>
          </p:nvSpPr>
          <p:spPr>
            <a:xfrm>
              <a:off x="0" y="-104775"/>
              <a:ext cx="660400" cy="1676102"/>
            </a:xfrm>
            <a:prstGeom prst="rect">
              <a:avLst/>
            </a:prstGeom>
          </p:spPr>
          <p:txBody>
            <a:bodyPr anchor="ctr" rtlCol="false" tIns="50800" lIns="50800" bIns="50800" rIns="50800"/>
            <a:lstStyle/>
            <a:p>
              <a:pPr algn="ctr">
                <a:lnSpc>
                  <a:spcPts val="4949"/>
                </a:lnSpc>
              </a:pPr>
            </a:p>
          </p:txBody>
        </p:sp>
      </p:grpSp>
      <p:grpSp>
        <p:nvGrpSpPr>
          <p:cNvPr name="Group 14" id="14"/>
          <p:cNvGrpSpPr/>
          <p:nvPr/>
        </p:nvGrpSpPr>
        <p:grpSpPr>
          <a:xfrm rot="0">
            <a:off x="824147" y="0"/>
            <a:ext cx="3019329" cy="5690068"/>
            <a:chOff x="0" y="0"/>
            <a:chExt cx="660400" cy="1244555"/>
          </a:xfrm>
        </p:grpSpPr>
        <p:sp>
          <p:nvSpPr>
            <p:cNvPr name="Freeform 15" id="15"/>
            <p:cNvSpPr/>
            <p:nvPr/>
          </p:nvSpPr>
          <p:spPr>
            <a:xfrm flipH="false" flipV="false" rot="0">
              <a:off x="0" y="0"/>
              <a:ext cx="660400" cy="1244555"/>
            </a:xfrm>
            <a:custGeom>
              <a:avLst/>
              <a:gdLst/>
              <a:ahLst/>
              <a:cxnLst/>
              <a:rect r="r" b="b" t="t" l="l"/>
              <a:pathLst>
                <a:path h="1244555" w="660400">
                  <a:moveTo>
                    <a:pt x="220252" y="1225486"/>
                  </a:moveTo>
                  <a:cubicBezTo>
                    <a:pt x="254109" y="1237000"/>
                    <a:pt x="292600" y="1244555"/>
                    <a:pt x="330378" y="1244555"/>
                  </a:cubicBezTo>
                  <a:cubicBezTo>
                    <a:pt x="368157" y="1244555"/>
                    <a:pt x="404509" y="1238078"/>
                    <a:pt x="438009" y="1226564"/>
                  </a:cubicBezTo>
                  <a:cubicBezTo>
                    <a:pt x="438723" y="1226205"/>
                    <a:pt x="439435" y="1226205"/>
                    <a:pt x="440148" y="1225845"/>
                  </a:cubicBezTo>
                  <a:cubicBezTo>
                    <a:pt x="565955" y="1179790"/>
                    <a:pt x="658618" y="1058176"/>
                    <a:pt x="660400" y="906462"/>
                  </a:cubicBezTo>
                  <a:lnTo>
                    <a:pt x="660400" y="0"/>
                  </a:lnTo>
                  <a:lnTo>
                    <a:pt x="0" y="0"/>
                  </a:lnTo>
                  <a:lnTo>
                    <a:pt x="0" y="905790"/>
                  </a:lnTo>
                  <a:cubicBezTo>
                    <a:pt x="1782" y="1058895"/>
                    <a:pt x="93019" y="1180510"/>
                    <a:pt x="220252" y="1225486"/>
                  </a:cubicBezTo>
                  <a:close/>
                </a:path>
              </a:pathLst>
            </a:custGeom>
            <a:solidFill>
              <a:srgbClr val="13538A"/>
            </a:solidFill>
          </p:spPr>
        </p:sp>
        <p:sp>
          <p:nvSpPr>
            <p:cNvPr name="TextBox 16" id="16"/>
            <p:cNvSpPr txBox="true"/>
            <p:nvPr/>
          </p:nvSpPr>
          <p:spPr>
            <a:xfrm>
              <a:off x="0" y="-104775"/>
              <a:ext cx="660400" cy="1222330"/>
            </a:xfrm>
            <a:prstGeom prst="rect">
              <a:avLst/>
            </a:prstGeom>
          </p:spPr>
          <p:txBody>
            <a:bodyPr anchor="ctr" rtlCol="false" tIns="50800" lIns="50800" bIns="50800" rIns="50800"/>
            <a:lstStyle/>
            <a:p>
              <a:pPr algn="ctr">
                <a:lnSpc>
                  <a:spcPts val="4949"/>
                </a:lnSpc>
              </a:pPr>
            </a:p>
          </p:txBody>
        </p:sp>
      </p:grpSp>
      <p:grpSp>
        <p:nvGrpSpPr>
          <p:cNvPr name="Group 17" id="17"/>
          <p:cNvGrpSpPr/>
          <p:nvPr/>
        </p:nvGrpSpPr>
        <p:grpSpPr>
          <a:xfrm rot="0">
            <a:off x="3562600" y="8195227"/>
            <a:ext cx="11168538" cy="1378248"/>
            <a:chOff x="0" y="0"/>
            <a:chExt cx="14891384" cy="1837664"/>
          </a:xfrm>
        </p:grpSpPr>
        <p:sp>
          <p:nvSpPr>
            <p:cNvPr name="TextBox 18" id="18"/>
            <p:cNvSpPr txBox="true"/>
            <p:nvPr/>
          </p:nvSpPr>
          <p:spPr>
            <a:xfrm rot="0">
              <a:off x="7651" y="-57150"/>
              <a:ext cx="14883733" cy="1194223"/>
            </a:xfrm>
            <a:prstGeom prst="rect">
              <a:avLst/>
            </a:prstGeom>
          </p:spPr>
          <p:txBody>
            <a:bodyPr anchor="t" rtlCol="false" tIns="0" lIns="0" bIns="0" rIns="0">
              <a:spAutoFit/>
            </a:bodyPr>
            <a:lstStyle/>
            <a:p>
              <a:pPr algn="ctr">
                <a:lnSpc>
                  <a:spcPts val="7280"/>
                </a:lnSpc>
              </a:pPr>
              <a:r>
                <a:rPr lang="en-US" sz="5600" spc="168">
                  <a:solidFill>
                    <a:srgbClr val="9777B6"/>
                  </a:solidFill>
                  <a:latin typeface="Aileron Heavy"/>
                </a:rPr>
                <a:t>AGENDA</a:t>
              </a:r>
            </a:p>
          </p:txBody>
        </p:sp>
        <p:sp>
          <p:nvSpPr>
            <p:cNvPr name="TextBox 19" id="19"/>
            <p:cNvSpPr txBox="true"/>
            <p:nvPr/>
          </p:nvSpPr>
          <p:spPr>
            <a:xfrm rot="0">
              <a:off x="0" y="1258967"/>
              <a:ext cx="14883733" cy="578697"/>
            </a:xfrm>
            <a:prstGeom prst="rect">
              <a:avLst/>
            </a:prstGeom>
          </p:spPr>
          <p:txBody>
            <a:bodyPr anchor="t" rtlCol="false" tIns="0" lIns="0" bIns="0" rIns="0">
              <a:spAutoFit/>
            </a:bodyPr>
            <a:lstStyle/>
            <a:p>
              <a:pPr algn="ctr">
                <a:lnSpc>
                  <a:spcPts val="3640"/>
                </a:lnSpc>
              </a:pPr>
            </a:p>
          </p:txBody>
        </p:sp>
      </p:grpSp>
      <p:grpSp>
        <p:nvGrpSpPr>
          <p:cNvPr name="Group 20" id="20"/>
          <p:cNvGrpSpPr/>
          <p:nvPr/>
        </p:nvGrpSpPr>
        <p:grpSpPr>
          <a:xfrm rot="0">
            <a:off x="1093875" y="2971319"/>
            <a:ext cx="2459375" cy="1139157"/>
            <a:chOff x="0" y="0"/>
            <a:chExt cx="3279166" cy="1518876"/>
          </a:xfrm>
        </p:grpSpPr>
        <p:sp>
          <p:nvSpPr>
            <p:cNvPr name="TextBox 21" id="21"/>
            <p:cNvSpPr txBox="true"/>
            <p:nvPr/>
          </p:nvSpPr>
          <p:spPr>
            <a:xfrm rot="0">
              <a:off x="0" y="-9525"/>
              <a:ext cx="3279166" cy="669925"/>
            </a:xfrm>
            <a:prstGeom prst="rect">
              <a:avLst/>
            </a:prstGeom>
          </p:spPr>
          <p:txBody>
            <a:bodyPr anchor="t" rtlCol="false" tIns="0" lIns="0" bIns="0" rIns="0">
              <a:spAutoFit/>
            </a:bodyPr>
            <a:lstStyle/>
            <a:p>
              <a:pPr algn="ctr">
                <a:lnSpc>
                  <a:spcPts val="3959"/>
                </a:lnSpc>
              </a:pPr>
              <a:r>
                <a:rPr lang="en-US" sz="3299" spc="329">
                  <a:solidFill>
                    <a:srgbClr val="FFFFFF"/>
                  </a:solidFill>
                  <a:latin typeface="Aileron Bold"/>
                </a:rPr>
                <a:t>1</a:t>
              </a:r>
            </a:p>
          </p:txBody>
        </p:sp>
        <p:sp>
          <p:nvSpPr>
            <p:cNvPr name="TextBox 22" id="22"/>
            <p:cNvSpPr txBox="true"/>
            <p:nvPr/>
          </p:nvSpPr>
          <p:spPr>
            <a:xfrm rot="0">
              <a:off x="0" y="820799"/>
              <a:ext cx="3279166" cy="698077"/>
            </a:xfrm>
            <a:prstGeom prst="rect">
              <a:avLst/>
            </a:prstGeom>
          </p:spPr>
          <p:txBody>
            <a:bodyPr anchor="t" rtlCol="false" tIns="0" lIns="0" bIns="0" rIns="0">
              <a:spAutoFit/>
            </a:bodyPr>
            <a:lstStyle/>
            <a:p>
              <a:pPr algn="ctr">
                <a:lnSpc>
                  <a:spcPts val="4479"/>
                </a:lnSpc>
              </a:pPr>
              <a:r>
                <a:rPr lang="en-US" sz="3199" spc="63">
                  <a:solidFill>
                    <a:srgbClr val="FFFFFF"/>
                  </a:solidFill>
                  <a:latin typeface="Aileron"/>
                </a:rPr>
                <a:t>Introduction</a:t>
              </a:r>
            </a:p>
          </p:txBody>
        </p:sp>
      </p:grpSp>
      <p:grpSp>
        <p:nvGrpSpPr>
          <p:cNvPr name="Group 23" id="23"/>
          <p:cNvGrpSpPr/>
          <p:nvPr/>
        </p:nvGrpSpPr>
        <p:grpSpPr>
          <a:xfrm rot="0">
            <a:off x="4510653" y="2975787"/>
            <a:ext cx="2459375" cy="1139156"/>
            <a:chOff x="0" y="0"/>
            <a:chExt cx="3279166" cy="1518875"/>
          </a:xfrm>
        </p:grpSpPr>
        <p:sp>
          <p:nvSpPr>
            <p:cNvPr name="TextBox 24" id="24"/>
            <p:cNvSpPr txBox="true"/>
            <p:nvPr/>
          </p:nvSpPr>
          <p:spPr>
            <a:xfrm rot="0">
              <a:off x="0" y="0"/>
              <a:ext cx="3279166" cy="660400"/>
            </a:xfrm>
            <a:prstGeom prst="rect">
              <a:avLst/>
            </a:prstGeom>
          </p:spPr>
          <p:txBody>
            <a:bodyPr anchor="t" rtlCol="false" tIns="0" lIns="0" bIns="0" rIns="0">
              <a:spAutoFit/>
            </a:bodyPr>
            <a:lstStyle/>
            <a:p>
              <a:pPr algn="ctr">
                <a:lnSpc>
                  <a:spcPts val="3960"/>
                </a:lnSpc>
              </a:pPr>
              <a:r>
                <a:rPr lang="en-US" sz="3300" spc="330">
                  <a:solidFill>
                    <a:srgbClr val="FFFFFF"/>
                  </a:solidFill>
                  <a:latin typeface="Aileron Bold"/>
                </a:rPr>
                <a:t>2</a:t>
              </a:r>
            </a:p>
          </p:txBody>
        </p:sp>
        <p:sp>
          <p:nvSpPr>
            <p:cNvPr name="TextBox 25" id="25"/>
            <p:cNvSpPr txBox="true"/>
            <p:nvPr/>
          </p:nvSpPr>
          <p:spPr>
            <a:xfrm rot="0">
              <a:off x="0" y="820799"/>
              <a:ext cx="3279166" cy="698077"/>
            </a:xfrm>
            <a:prstGeom prst="rect">
              <a:avLst/>
            </a:prstGeom>
          </p:spPr>
          <p:txBody>
            <a:bodyPr anchor="t" rtlCol="false" tIns="0" lIns="0" bIns="0" rIns="0">
              <a:spAutoFit/>
            </a:bodyPr>
            <a:lstStyle/>
            <a:p>
              <a:pPr algn="ctr">
                <a:lnSpc>
                  <a:spcPts val="4480"/>
                </a:lnSpc>
              </a:pPr>
              <a:r>
                <a:rPr lang="en-US" sz="3200" spc="64">
                  <a:solidFill>
                    <a:srgbClr val="FFFFFF"/>
                  </a:solidFill>
                  <a:latin typeface="Aileron"/>
                </a:rPr>
                <a:t>Attributes</a:t>
              </a:r>
            </a:p>
          </p:txBody>
        </p:sp>
      </p:grpSp>
      <p:grpSp>
        <p:nvGrpSpPr>
          <p:cNvPr name="Group 26" id="26"/>
          <p:cNvGrpSpPr/>
          <p:nvPr/>
        </p:nvGrpSpPr>
        <p:grpSpPr>
          <a:xfrm rot="0">
            <a:off x="7907013" y="3026924"/>
            <a:ext cx="2459375" cy="1139156"/>
            <a:chOff x="0" y="0"/>
            <a:chExt cx="3279166" cy="1518875"/>
          </a:xfrm>
        </p:grpSpPr>
        <p:sp>
          <p:nvSpPr>
            <p:cNvPr name="TextBox 27" id="27"/>
            <p:cNvSpPr txBox="true"/>
            <p:nvPr/>
          </p:nvSpPr>
          <p:spPr>
            <a:xfrm rot="0">
              <a:off x="0" y="0"/>
              <a:ext cx="3279166" cy="660400"/>
            </a:xfrm>
            <a:prstGeom prst="rect">
              <a:avLst/>
            </a:prstGeom>
          </p:spPr>
          <p:txBody>
            <a:bodyPr anchor="t" rtlCol="false" tIns="0" lIns="0" bIns="0" rIns="0">
              <a:spAutoFit/>
            </a:bodyPr>
            <a:lstStyle/>
            <a:p>
              <a:pPr algn="ctr">
                <a:lnSpc>
                  <a:spcPts val="3960"/>
                </a:lnSpc>
              </a:pPr>
              <a:r>
                <a:rPr lang="en-US" sz="3300" spc="330">
                  <a:solidFill>
                    <a:srgbClr val="FFFFFF"/>
                  </a:solidFill>
                  <a:latin typeface="Aileron Bold"/>
                </a:rPr>
                <a:t>3</a:t>
              </a:r>
            </a:p>
          </p:txBody>
        </p:sp>
        <p:sp>
          <p:nvSpPr>
            <p:cNvPr name="TextBox 28" id="28"/>
            <p:cNvSpPr txBox="true"/>
            <p:nvPr/>
          </p:nvSpPr>
          <p:spPr>
            <a:xfrm rot="0">
              <a:off x="0" y="820799"/>
              <a:ext cx="3279166" cy="698077"/>
            </a:xfrm>
            <a:prstGeom prst="rect">
              <a:avLst/>
            </a:prstGeom>
          </p:spPr>
          <p:txBody>
            <a:bodyPr anchor="t" rtlCol="false" tIns="0" lIns="0" bIns="0" rIns="0">
              <a:spAutoFit/>
            </a:bodyPr>
            <a:lstStyle/>
            <a:p>
              <a:pPr algn="ctr">
                <a:lnSpc>
                  <a:spcPts val="4480"/>
                </a:lnSpc>
              </a:pPr>
              <a:r>
                <a:rPr lang="en-US" sz="3200" spc="64">
                  <a:solidFill>
                    <a:srgbClr val="FFFFFF"/>
                  </a:solidFill>
                  <a:latin typeface="Aileron"/>
                </a:rPr>
                <a:t>Algorithm’s</a:t>
              </a:r>
            </a:p>
          </p:txBody>
        </p:sp>
      </p:grpSp>
      <p:grpSp>
        <p:nvGrpSpPr>
          <p:cNvPr name="Group 29" id="29"/>
          <p:cNvGrpSpPr/>
          <p:nvPr/>
        </p:nvGrpSpPr>
        <p:grpSpPr>
          <a:xfrm rot="0">
            <a:off x="11323711" y="3026924"/>
            <a:ext cx="2459375" cy="1139156"/>
            <a:chOff x="0" y="0"/>
            <a:chExt cx="3279166" cy="1518875"/>
          </a:xfrm>
        </p:grpSpPr>
        <p:sp>
          <p:nvSpPr>
            <p:cNvPr name="TextBox 30" id="30"/>
            <p:cNvSpPr txBox="true"/>
            <p:nvPr/>
          </p:nvSpPr>
          <p:spPr>
            <a:xfrm rot="0">
              <a:off x="0" y="0"/>
              <a:ext cx="3279166" cy="660400"/>
            </a:xfrm>
            <a:prstGeom prst="rect">
              <a:avLst/>
            </a:prstGeom>
          </p:spPr>
          <p:txBody>
            <a:bodyPr anchor="t" rtlCol="false" tIns="0" lIns="0" bIns="0" rIns="0">
              <a:spAutoFit/>
            </a:bodyPr>
            <a:lstStyle/>
            <a:p>
              <a:pPr algn="ctr">
                <a:lnSpc>
                  <a:spcPts val="3960"/>
                </a:lnSpc>
              </a:pPr>
              <a:r>
                <a:rPr lang="en-US" sz="3300" spc="330">
                  <a:solidFill>
                    <a:srgbClr val="FFFFFF"/>
                  </a:solidFill>
                  <a:latin typeface="Aileron Bold"/>
                </a:rPr>
                <a:t>4</a:t>
              </a:r>
            </a:p>
          </p:txBody>
        </p:sp>
        <p:sp>
          <p:nvSpPr>
            <p:cNvPr name="TextBox 31" id="31"/>
            <p:cNvSpPr txBox="true"/>
            <p:nvPr/>
          </p:nvSpPr>
          <p:spPr>
            <a:xfrm rot="0">
              <a:off x="0" y="820799"/>
              <a:ext cx="3279166" cy="698077"/>
            </a:xfrm>
            <a:prstGeom prst="rect">
              <a:avLst/>
            </a:prstGeom>
          </p:spPr>
          <p:txBody>
            <a:bodyPr anchor="t" rtlCol="false" tIns="0" lIns="0" bIns="0" rIns="0">
              <a:spAutoFit/>
            </a:bodyPr>
            <a:lstStyle/>
            <a:p>
              <a:pPr algn="ctr">
                <a:lnSpc>
                  <a:spcPts val="4480"/>
                </a:lnSpc>
              </a:pPr>
              <a:r>
                <a:rPr lang="en-US" sz="3200" spc="64">
                  <a:solidFill>
                    <a:srgbClr val="FFFFFF"/>
                  </a:solidFill>
                  <a:latin typeface="Aileron"/>
                </a:rPr>
                <a:t>Input’s</a:t>
              </a:r>
            </a:p>
          </p:txBody>
        </p:sp>
      </p:grpSp>
      <p:grpSp>
        <p:nvGrpSpPr>
          <p:cNvPr name="Group 32" id="32"/>
          <p:cNvGrpSpPr/>
          <p:nvPr/>
        </p:nvGrpSpPr>
        <p:grpSpPr>
          <a:xfrm rot="0">
            <a:off x="14725400" y="3026924"/>
            <a:ext cx="2459375" cy="1139156"/>
            <a:chOff x="0" y="0"/>
            <a:chExt cx="3279166" cy="1518875"/>
          </a:xfrm>
        </p:grpSpPr>
        <p:sp>
          <p:nvSpPr>
            <p:cNvPr name="TextBox 33" id="33"/>
            <p:cNvSpPr txBox="true"/>
            <p:nvPr/>
          </p:nvSpPr>
          <p:spPr>
            <a:xfrm rot="0">
              <a:off x="0" y="0"/>
              <a:ext cx="3279166" cy="660400"/>
            </a:xfrm>
            <a:prstGeom prst="rect">
              <a:avLst/>
            </a:prstGeom>
          </p:spPr>
          <p:txBody>
            <a:bodyPr anchor="t" rtlCol="false" tIns="0" lIns="0" bIns="0" rIns="0">
              <a:spAutoFit/>
            </a:bodyPr>
            <a:lstStyle/>
            <a:p>
              <a:pPr algn="ctr">
                <a:lnSpc>
                  <a:spcPts val="3960"/>
                </a:lnSpc>
              </a:pPr>
              <a:r>
                <a:rPr lang="en-US" sz="3300" spc="330">
                  <a:solidFill>
                    <a:srgbClr val="FFFFFF"/>
                  </a:solidFill>
                  <a:latin typeface="Aileron Bold"/>
                </a:rPr>
                <a:t>5</a:t>
              </a:r>
            </a:p>
          </p:txBody>
        </p:sp>
        <p:sp>
          <p:nvSpPr>
            <p:cNvPr name="TextBox 34" id="34"/>
            <p:cNvSpPr txBox="true"/>
            <p:nvPr/>
          </p:nvSpPr>
          <p:spPr>
            <a:xfrm rot="0">
              <a:off x="0" y="820799"/>
              <a:ext cx="3279166" cy="698077"/>
            </a:xfrm>
            <a:prstGeom prst="rect">
              <a:avLst/>
            </a:prstGeom>
          </p:spPr>
          <p:txBody>
            <a:bodyPr anchor="t" rtlCol="false" tIns="0" lIns="0" bIns="0" rIns="0">
              <a:spAutoFit/>
            </a:bodyPr>
            <a:lstStyle/>
            <a:p>
              <a:pPr algn="ctr">
                <a:lnSpc>
                  <a:spcPts val="4480"/>
                </a:lnSpc>
              </a:pPr>
              <a:r>
                <a:rPr lang="en-US" sz="3200" spc="64">
                  <a:solidFill>
                    <a:srgbClr val="FFFFFF"/>
                  </a:solidFill>
                  <a:latin typeface="Aileron"/>
                </a:rPr>
                <a:t>Conclusion</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0" y="0"/>
            <a:ext cx="7314831" cy="2589365"/>
            <a:chOff x="0" y="0"/>
            <a:chExt cx="1926540" cy="681973"/>
          </a:xfrm>
        </p:grpSpPr>
        <p:sp>
          <p:nvSpPr>
            <p:cNvPr name="Freeform 3" id="3"/>
            <p:cNvSpPr/>
            <p:nvPr/>
          </p:nvSpPr>
          <p:spPr>
            <a:xfrm flipH="false" flipV="false" rot="0">
              <a:off x="0" y="0"/>
              <a:ext cx="1926540" cy="681973"/>
            </a:xfrm>
            <a:custGeom>
              <a:avLst/>
              <a:gdLst/>
              <a:ahLst/>
              <a:cxnLst/>
              <a:rect r="r" b="b" t="t" l="l"/>
              <a:pathLst>
                <a:path h="681973" w="1926540">
                  <a:moveTo>
                    <a:pt x="0" y="0"/>
                  </a:moveTo>
                  <a:lnTo>
                    <a:pt x="1926540" y="0"/>
                  </a:lnTo>
                  <a:lnTo>
                    <a:pt x="1926540" y="681973"/>
                  </a:lnTo>
                  <a:lnTo>
                    <a:pt x="0" y="681973"/>
                  </a:lnTo>
                  <a:close/>
                </a:path>
              </a:pathLst>
            </a:custGeom>
            <a:solidFill>
              <a:srgbClr val="13538A"/>
            </a:solidFill>
          </p:spPr>
        </p:sp>
        <p:sp>
          <p:nvSpPr>
            <p:cNvPr name="TextBox 4" id="4"/>
            <p:cNvSpPr txBox="true"/>
            <p:nvPr/>
          </p:nvSpPr>
          <p:spPr>
            <a:xfrm>
              <a:off x="0" y="-57150"/>
              <a:ext cx="1926540" cy="739123"/>
            </a:xfrm>
            <a:prstGeom prst="rect">
              <a:avLst/>
            </a:prstGeom>
          </p:spPr>
          <p:txBody>
            <a:bodyPr anchor="ctr" rtlCol="false" tIns="50800" lIns="50800" bIns="50800" rIns="50800"/>
            <a:lstStyle/>
            <a:p>
              <a:pPr algn="ctr">
                <a:lnSpc>
                  <a:spcPts val="3299"/>
                </a:lnSpc>
              </a:pPr>
            </a:p>
          </p:txBody>
        </p:sp>
      </p:grpSp>
      <p:sp>
        <p:nvSpPr>
          <p:cNvPr name="Freeform 5" id="5"/>
          <p:cNvSpPr/>
          <p:nvPr/>
        </p:nvSpPr>
        <p:spPr>
          <a:xfrm flipH="false" flipV="false" rot="0">
            <a:off x="12445486" y="3273917"/>
            <a:ext cx="5418308" cy="5936758"/>
          </a:xfrm>
          <a:custGeom>
            <a:avLst/>
            <a:gdLst/>
            <a:ahLst/>
            <a:cxnLst/>
            <a:rect r="r" b="b" t="t" l="l"/>
            <a:pathLst>
              <a:path h="5936758" w="5418308">
                <a:moveTo>
                  <a:pt x="0" y="0"/>
                </a:moveTo>
                <a:lnTo>
                  <a:pt x="5418308" y="0"/>
                </a:lnTo>
                <a:lnTo>
                  <a:pt x="5418308" y="5936758"/>
                </a:lnTo>
                <a:lnTo>
                  <a:pt x="0" y="5936758"/>
                </a:lnTo>
                <a:lnTo>
                  <a:pt x="0" y="0"/>
                </a:lnTo>
                <a:close/>
              </a:path>
            </a:pathLst>
          </a:custGeom>
          <a:blipFill>
            <a:blip r:embed="rId2"/>
            <a:stretch>
              <a:fillRect l="0" t="0" r="0" b="0"/>
            </a:stretch>
          </a:blipFill>
        </p:spPr>
      </p:sp>
      <p:grpSp>
        <p:nvGrpSpPr>
          <p:cNvPr name="Group 6" id="6"/>
          <p:cNvGrpSpPr/>
          <p:nvPr/>
        </p:nvGrpSpPr>
        <p:grpSpPr>
          <a:xfrm rot="0">
            <a:off x="368155" y="468704"/>
            <a:ext cx="6133614" cy="1434390"/>
            <a:chOff x="0" y="0"/>
            <a:chExt cx="8178152" cy="1912521"/>
          </a:xfrm>
        </p:grpSpPr>
        <p:sp>
          <p:nvSpPr>
            <p:cNvPr name="TextBox 7" id="7"/>
            <p:cNvSpPr txBox="true"/>
            <p:nvPr/>
          </p:nvSpPr>
          <p:spPr>
            <a:xfrm rot="0">
              <a:off x="0" y="-57200"/>
              <a:ext cx="8178152" cy="1194223"/>
            </a:xfrm>
            <a:prstGeom prst="rect">
              <a:avLst/>
            </a:prstGeom>
          </p:spPr>
          <p:txBody>
            <a:bodyPr anchor="t" rtlCol="false" tIns="0" lIns="0" bIns="0" rIns="0">
              <a:spAutoFit/>
            </a:bodyPr>
            <a:lstStyle/>
            <a:p>
              <a:pPr algn="ctr">
                <a:lnSpc>
                  <a:spcPts val="7280"/>
                </a:lnSpc>
              </a:pPr>
              <a:r>
                <a:rPr lang="en-US" sz="5600" spc="168">
                  <a:solidFill>
                    <a:srgbClr val="FFFFFF"/>
                  </a:solidFill>
                  <a:latin typeface="Aileron Heavy"/>
                </a:rPr>
                <a:t>INTRODUCTION</a:t>
              </a:r>
            </a:p>
          </p:txBody>
        </p:sp>
        <p:sp>
          <p:nvSpPr>
            <p:cNvPr name="TextBox 8" id="8"/>
            <p:cNvSpPr txBox="true"/>
            <p:nvPr/>
          </p:nvSpPr>
          <p:spPr>
            <a:xfrm rot="0">
              <a:off x="0" y="1333824"/>
              <a:ext cx="8178152" cy="578697"/>
            </a:xfrm>
            <a:prstGeom prst="rect">
              <a:avLst/>
            </a:prstGeom>
          </p:spPr>
          <p:txBody>
            <a:bodyPr anchor="t" rtlCol="false" tIns="0" lIns="0" bIns="0" rIns="0">
              <a:spAutoFit/>
            </a:bodyPr>
            <a:lstStyle/>
            <a:p>
              <a:pPr algn="ctr">
                <a:lnSpc>
                  <a:spcPts val="3640"/>
                </a:lnSpc>
              </a:pPr>
              <a:r>
                <a:rPr lang="en-US" sz="2600" spc="52">
                  <a:solidFill>
                    <a:srgbClr val="FFFFFF"/>
                  </a:solidFill>
                  <a:latin typeface="Aileron"/>
                </a:rPr>
                <a:t>A Deep Into the Cause</a:t>
              </a:r>
            </a:p>
          </p:txBody>
        </p:sp>
      </p:grpSp>
      <p:sp>
        <p:nvSpPr>
          <p:cNvPr name="TextBox 9" id="9"/>
          <p:cNvSpPr txBox="true"/>
          <p:nvPr/>
        </p:nvSpPr>
        <p:spPr>
          <a:xfrm rot="0">
            <a:off x="7515617" y="777239"/>
            <a:ext cx="10896208" cy="2156461"/>
          </a:xfrm>
          <a:prstGeom prst="rect">
            <a:avLst/>
          </a:prstGeom>
        </p:spPr>
        <p:txBody>
          <a:bodyPr anchor="t" rtlCol="false" tIns="0" lIns="0" bIns="0" rIns="0">
            <a:spAutoFit/>
          </a:bodyPr>
          <a:lstStyle/>
          <a:p>
            <a:pPr algn="l">
              <a:lnSpc>
                <a:spcPts val="4349"/>
              </a:lnSpc>
              <a:spcBef>
                <a:spcPct val="0"/>
              </a:spcBef>
            </a:pPr>
            <a:r>
              <a:rPr lang="en-US" sz="2899">
                <a:solidFill>
                  <a:srgbClr val="FFFFFF"/>
                </a:solidFill>
                <a:latin typeface="Georgia Pro"/>
              </a:rPr>
              <a:t>One of the major and common issue in the world that causes diseases is the heart diseases according to the WHO [World Health Organization] the top reason is the heart issues that affect the people all around.</a:t>
            </a:r>
          </a:p>
        </p:txBody>
      </p:sp>
      <p:sp>
        <p:nvSpPr>
          <p:cNvPr name="TextBox 10" id="10"/>
          <p:cNvSpPr txBox="true"/>
          <p:nvPr/>
        </p:nvSpPr>
        <p:spPr>
          <a:xfrm rot="0">
            <a:off x="142875" y="9163050"/>
            <a:ext cx="11557912" cy="1055370"/>
          </a:xfrm>
          <a:prstGeom prst="rect">
            <a:avLst/>
          </a:prstGeom>
        </p:spPr>
        <p:txBody>
          <a:bodyPr anchor="t" rtlCol="false" tIns="0" lIns="0" bIns="0" rIns="0">
            <a:spAutoFit/>
          </a:bodyPr>
          <a:lstStyle/>
          <a:p>
            <a:pPr algn="l">
              <a:lnSpc>
                <a:spcPts val="4200"/>
              </a:lnSpc>
              <a:spcBef>
                <a:spcPct val="0"/>
              </a:spcBef>
            </a:pPr>
            <a:r>
              <a:rPr lang="en-US" sz="2800">
                <a:solidFill>
                  <a:srgbClr val="FFFFFF"/>
                </a:solidFill>
                <a:latin typeface="Georgia Pro"/>
              </a:rPr>
              <a:t>KEYWORDS:</a:t>
            </a:r>
          </a:p>
          <a:p>
            <a:pPr algn="l">
              <a:lnSpc>
                <a:spcPts val="4200"/>
              </a:lnSpc>
              <a:spcBef>
                <a:spcPct val="0"/>
              </a:spcBef>
            </a:pPr>
            <a:r>
              <a:rPr lang="en-US" sz="2800">
                <a:solidFill>
                  <a:srgbClr val="FFFFFF"/>
                </a:solidFill>
                <a:latin typeface="Georgia Pro"/>
              </a:rPr>
              <a:t>Data mining, classification, Neural Networks, Parallelism, Heart Disease</a:t>
            </a:r>
          </a:p>
        </p:txBody>
      </p:sp>
      <p:sp>
        <p:nvSpPr>
          <p:cNvPr name="TextBox 11" id="11"/>
          <p:cNvSpPr txBox="true"/>
          <p:nvPr/>
        </p:nvSpPr>
        <p:spPr>
          <a:xfrm rot="0">
            <a:off x="66675" y="3340074"/>
            <a:ext cx="11634112" cy="5459730"/>
          </a:xfrm>
          <a:prstGeom prst="rect">
            <a:avLst/>
          </a:prstGeom>
        </p:spPr>
        <p:txBody>
          <a:bodyPr anchor="t" rtlCol="false" tIns="0" lIns="0" bIns="0" rIns="0">
            <a:spAutoFit/>
          </a:bodyPr>
          <a:lstStyle/>
          <a:p>
            <a:pPr algn="l">
              <a:lnSpc>
                <a:spcPts val="4800"/>
              </a:lnSpc>
              <a:spcBef>
                <a:spcPct val="0"/>
              </a:spcBef>
            </a:pPr>
            <a:r>
              <a:rPr lang="en-US" sz="3200">
                <a:solidFill>
                  <a:srgbClr val="FFFFFF"/>
                </a:solidFill>
                <a:latin typeface="Georgia Pro"/>
              </a:rPr>
              <a:t>OBJECTIVES :</a:t>
            </a:r>
          </a:p>
          <a:p>
            <a:pPr algn="l">
              <a:lnSpc>
                <a:spcPts val="4800"/>
              </a:lnSpc>
              <a:spcBef>
                <a:spcPct val="0"/>
              </a:spcBef>
            </a:pPr>
            <a:r>
              <a:rPr lang="en-US" sz="3200">
                <a:solidFill>
                  <a:srgbClr val="FFFFFF"/>
                </a:solidFill>
                <a:latin typeface="Georgia Pro"/>
              </a:rPr>
              <a:t>The main objective of developing this project are:</a:t>
            </a:r>
          </a:p>
          <a:p>
            <a:pPr algn="l">
              <a:lnSpc>
                <a:spcPts val="4800"/>
              </a:lnSpc>
              <a:spcBef>
                <a:spcPct val="0"/>
              </a:spcBef>
            </a:pPr>
            <a:r>
              <a:rPr lang="en-US" sz="3200">
                <a:solidFill>
                  <a:srgbClr val="FFFFFF"/>
                </a:solidFill>
                <a:latin typeface="Georgia Pro"/>
              </a:rPr>
              <a:t>1. To develop machine learning model to predict future possibility of heart disease by implementing Logistic Regression, Decision Tree .</a:t>
            </a:r>
          </a:p>
          <a:p>
            <a:pPr algn="l">
              <a:lnSpc>
                <a:spcPts val="4800"/>
              </a:lnSpc>
              <a:spcBef>
                <a:spcPct val="0"/>
              </a:spcBef>
            </a:pPr>
            <a:r>
              <a:rPr lang="en-US" sz="3200">
                <a:solidFill>
                  <a:srgbClr val="FFFFFF"/>
                </a:solidFill>
                <a:latin typeface="Georgia Pro"/>
              </a:rPr>
              <a:t>2. To determine significant risk factors based on medical dataset which may lead to heart disease.</a:t>
            </a:r>
          </a:p>
          <a:p>
            <a:pPr algn="l">
              <a:lnSpc>
                <a:spcPts val="4800"/>
              </a:lnSpc>
              <a:spcBef>
                <a:spcPct val="0"/>
              </a:spcBef>
            </a:pPr>
            <a:r>
              <a:rPr lang="en-US" sz="3200">
                <a:solidFill>
                  <a:srgbClr val="FFFFFF"/>
                </a:solidFill>
                <a:latin typeface="Georgia Pro"/>
              </a:rPr>
              <a:t>3. To analyze feature selection methods and understand their working principle.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Freeform 2" id="2"/>
          <p:cNvSpPr/>
          <p:nvPr/>
        </p:nvSpPr>
        <p:spPr>
          <a:xfrm flipH="false" flipV="false" rot="0">
            <a:off x="3286128" y="3836496"/>
            <a:ext cx="11715744" cy="5795554"/>
          </a:xfrm>
          <a:custGeom>
            <a:avLst/>
            <a:gdLst/>
            <a:ahLst/>
            <a:cxnLst/>
            <a:rect r="r" b="b" t="t" l="l"/>
            <a:pathLst>
              <a:path h="5795554" w="11715744">
                <a:moveTo>
                  <a:pt x="0" y="0"/>
                </a:moveTo>
                <a:lnTo>
                  <a:pt x="11715744" y="0"/>
                </a:lnTo>
                <a:lnTo>
                  <a:pt x="11715744" y="5795554"/>
                </a:lnTo>
                <a:lnTo>
                  <a:pt x="0" y="5795554"/>
                </a:lnTo>
                <a:lnTo>
                  <a:pt x="0" y="0"/>
                </a:lnTo>
                <a:close/>
              </a:path>
            </a:pathLst>
          </a:custGeom>
          <a:blipFill>
            <a:blip r:embed="rId2"/>
            <a:stretch>
              <a:fillRect l="0" t="0" r="0" b="0"/>
            </a:stretch>
          </a:blipFill>
        </p:spPr>
      </p:sp>
      <p:grpSp>
        <p:nvGrpSpPr>
          <p:cNvPr name="Group 3" id="3"/>
          <p:cNvGrpSpPr/>
          <p:nvPr/>
        </p:nvGrpSpPr>
        <p:grpSpPr>
          <a:xfrm rot="0">
            <a:off x="2901269" y="1225161"/>
            <a:ext cx="12485462" cy="1385832"/>
            <a:chOff x="0" y="0"/>
            <a:chExt cx="16647282" cy="1847776"/>
          </a:xfrm>
        </p:grpSpPr>
        <p:sp>
          <p:nvSpPr>
            <p:cNvPr name="TextBox 4" id="4"/>
            <p:cNvSpPr txBox="true"/>
            <p:nvPr/>
          </p:nvSpPr>
          <p:spPr>
            <a:xfrm rot="0">
              <a:off x="0" y="-57150"/>
              <a:ext cx="16647282" cy="1194223"/>
            </a:xfrm>
            <a:prstGeom prst="rect">
              <a:avLst/>
            </a:prstGeom>
          </p:spPr>
          <p:txBody>
            <a:bodyPr anchor="t" rtlCol="false" tIns="0" lIns="0" bIns="0" rIns="0">
              <a:spAutoFit/>
            </a:bodyPr>
            <a:lstStyle/>
            <a:p>
              <a:pPr algn="ctr">
                <a:lnSpc>
                  <a:spcPts val="7280"/>
                </a:lnSpc>
              </a:pPr>
              <a:r>
                <a:rPr lang="en-US" sz="5600" spc="168">
                  <a:solidFill>
                    <a:srgbClr val="9777B6"/>
                  </a:solidFill>
                  <a:latin typeface="Aileron Heavy"/>
                </a:rPr>
                <a:t>DATASET </a:t>
              </a:r>
            </a:p>
          </p:txBody>
        </p:sp>
        <p:sp>
          <p:nvSpPr>
            <p:cNvPr name="TextBox 5" id="5"/>
            <p:cNvSpPr txBox="true"/>
            <p:nvPr/>
          </p:nvSpPr>
          <p:spPr>
            <a:xfrm rot="0">
              <a:off x="0" y="1269079"/>
              <a:ext cx="16647282" cy="578697"/>
            </a:xfrm>
            <a:prstGeom prst="rect">
              <a:avLst/>
            </a:prstGeom>
          </p:spPr>
          <p:txBody>
            <a:bodyPr anchor="t" rtlCol="false" tIns="0" lIns="0" bIns="0" rIns="0">
              <a:spAutoFit/>
            </a:bodyPr>
            <a:lstStyle/>
            <a:p>
              <a:pPr algn="ctr">
                <a:lnSpc>
                  <a:spcPts val="3640"/>
                </a:lnSpc>
              </a:pPr>
              <a:r>
                <a:rPr lang="en-US" sz="2600" spc="52">
                  <a:solidFill>
                    <a:srgbClr val="FFFFFF"/>
                  </a:solidFill>
                  <a:latin typeface="Aileron"/>
                </a:rPr>
                <a:t>https://www.kaggle.com/datasets/johnsmith88/heart-disease-dataset</a:t>
              </a:r>
            </a:p>
          </p:txBody>
        </p:sp>
      </p:grpSp>
    </p:spTree>
  </p:cSld>
  <p:clrMapOvr>
    <a:masterClrMapping/>
  </p:clrMapOvr>
</p:sld>
</file>

<file path=ppt/slides/slide5.xml><?xml version="1.0" encoding="utf-8"?>
<p:sld xmlns:p="http://schemas.openxmlformats.org/presentationml/2006/main" xmlns:a="http://schemas.openxmlformats.org/drawingml/2006/main">
  <p:cSld>
    <p:bg>
      <p:bgPr>
        <a:solidFill>
          <a:srgbClr val="191919"/>
        </a:solidFill>
      </p:bgPr>
    </p:bg>
    <p:spTree>
      <p:nvGrpSpPr>
        <p:cNvPr id="1" name=""/>
        <p:cNvGrpSpPr/>
        <p:nvPr/>
      </p:nvGrpSpPr>
      <p:grpSpPr>
        <a:xfrm>
          <a:off x="0" y="0"/>
          <a:ext cx="0" cy="0"/>
          <a:chOff x="0" y="0"/>
          <a:chExt cx="0" cy="0"/>
        </a:xfrm>
      </p:grpSpPr>
      <p:sp>
        <p:nvSpPr>
          <p:cNvPr name="TextBox 2" id="2"/>
          <p:cNvSpPr txBox="true"/>
          <p:nvPr/>
        </p:nvSpPr>
        <p:spPr>
          <a:xfrm rot="0">
            <a:off x="514350" y="2088263"/>
            <a:ext cx="17773650" cy="6149340"/>
          </a:xfrm>
          <a:prstGeom prst="rect">
            <a:avLst/>
          </a:prstGeom>
        </p:spPr>
        <p:txBody>
          <a:bodyPr anchor="t" rtlCol="false" tIns="0" lIns="0" bIns="0" rIns="0">
            <a:spAutoFit/>
          </a:bodyPr>
          <a:lstStyle/>
          <a:p>
            <a:pPr algn="l">
              <a:lnSpc>
                <a:spcPts val="5400"/>
              </a:lnSpc>
              <a:spcBef>
                <a:spcPct val="0"/>
              </a:spcBef>
            </a:pPr>
            <a:r>
              <a:rPr lang="en-US" sz="3600">
                <a:solidFill>
                  <a:srgbClr val="FFFFFF"/>
                </a:solidFill>
                <a:latin typeface="Georgia Pro"/>
              </a:rPr>
              <a:t>The attributes include age, sex, chest pain type, resting blood pressure, serum cholesterol, fasting blood sugar, resting electrocardiographic results, maximum heart rate, exercise-induced angina, ST depression induced by exercise, slope of the peak exercise ST segment, number of major vessels colored by fluoroscopy, thalassemia status, and the target variable.</a:t>
            </a:r>
          </a:p>
          <a:p>
            <a:pPr algn="l">
              <a:lnSpc>
                <a:spcPts val="5400"/>
              </a:lnSpc>
              <a:spcBef>
                <a:spcPct val="0"/>
              </a:spcBef>
            </a:pPr>
          </a:p>
          <a:p>
            <a:pPr algn="l">
              <a:lnSpc>
                <a:spcPts val="5400"/>
              </a:lnSpc>
              <a:spcBef>
                <a:spcPct val="0"/>
              </a:spcBef>
            </a:pPr>
            <a:r>
              <a:rPr lang="en-US" sz="3600">
                <a:solidFill>
                  <a:srgbClr val="FFFFFF"/>
                </a:solidFill>
                <a:latin typeface="Georgia Pro"/>
              </a:rPr>
              <a:t>Target:</a:t>
            </a:r>
          </a:p>
          <a:p>
            <a:pPr algn="l">
              <a:lnSpc>
                <a:spcPts val="5400"/>
              </a:lnSpc>
              <a:spcBef>
                <a:spcPct val="0"/>
              </a:spcBef>
            </a:pPr>
            <a:r>
              <a:rPr lang="en-US" sz="3600">
                <a:solidFill>
                  <a:srgbClr val="FFFFFF"/>
                </a:solidFill>
                <a:latin typeface="Georgia Pro"/>
              </a:rPr>
              <a:t>0 - Not affected</a:t>
            </a:r>
          </a:p>
          <a:p>
            <a:pPr algn="l">
              <a:lnSpc>
                <a:spcPts val="5400"/>
              </a:lnSpc>
              <a:spcBef>
                <a:spcPct val="0"/>
              </a:spcBef>
            </a:pPr>
            <a:r>
              <a:rPr lang="en-US" sz="3600">
                <a:solidFill>
                  <a:srgbClr val="FFFFFF"/>
                </a:solidFill>
                <a:latin typeface="Georgia Pro"/>
              </a:rPr>
              <a:t>1 - Affected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3812390" y="4264660"/>
            <a:ext cx="4262941" cy="4261644"/>
            <a:chOff x="0" y="0"/>
            <a:chExt cx="812800" cy="812553"/>
          </a:xfrm>
        </p:grpSpPr>
        <p:sp>
          <p:nvSpPr>
            <p:cNvPr name="Freeform 3" id="3"/>
            <p:cNvSpPr/>
            <p:nvPr/>
          </p:nvSpPr>
          <p:spPr>
            <a:xfrm flipH="false" flipV="false" rot="0">
              <a:off x="0" y="0"/>
              <a:ext cx="812800" cy="812553"/>
            </a:xfrm>
            <a:custGeom>
              <a:avLst/>
              <a:gdLst/>
              <a:ahLst/>
              <a:cxnLst/>
              <a:rect r="r" b="b" t="t" l="l"/>
              <a:pathLst>
                <a:path h="812553" w="812800">
                  <a:moveTo>
                    <a:pt x="406400" y="0"/>
                  </a:moveTo>
                  <a:cubicBezTo>
                    <a:pt x="181951" y="0"/>
                    <a:pt x="0" y="181896"/>
                    <a:pt x="0" y="406276"/>
                  </a:cubicBezTo>
                  <a:cubicBezTo>
                    <a:pt x="0" y="630657"/>
                    <a:pt x="181951" y="812553"/>
                    <a:pt x="406400" y="812553"/>
                  </a:cubicBezTo>
                  <a:cubicBezTo>
                    <a:pt x="630849" y="812553"/>
                    <a:pt x="812800" y="630657"/>
                    <a:pt x="812800" y="406276"/>
                  </a:cubicBezTo>
                  <a:cubicBezTo>
                    <a:pt x="812800" y="181896"/>
                    <a:pt x="630849" y="0"/>
                    <a:pt x="406400" y="0"/>
                  </a:cubicBezTo>
                  <a:close/>
                </a:path>
              </a:pathLst>
            </a:custGeom>
            <a:solidFill>
              <a:srgbClr val="465E89"/>
            </a:solidFill>
          </p:spPr>
        </p:sp>
        <p:sp>
          <p:nvSpPr>
            <p:cNvPr name="TextBox 4" id="4"/>
            <p:cNvSpPr txBox="true"/>
            <p:nvPr/>
          </p:nvSpPr>
          <p:spPr>
            <a:xfrm>
              <a:off x="76200" y="-38123"/>
              <a:ext cx="660400" cy="774499"/>
            </a:xfrm>
            <a:prstGeom prst="rect">
              <a:avLst/>
            </a:prstGeom>
          </p:spPr>
          <p:txBody>
            <a:bodyPr anchor="ctr" rtlCol="false" tIns="50800" lIns="50800" bIns="50800" rIns="50800"/>
            <a:lstStyle/>
            <a:p>
              <a:pPr algn="ctr">
                <a:lnSpc>
                  <a:spcPts val="5400"/>
                </a:lnSpc>
              </a:pPr>
              <a:r>
                <a:rPr lang="en-US" sz="3600">
                  <a:solidFill>
                    <a:srgbClr val="FFFFFF"/>
                  </a:solidFill>
                  <a:latin typeface="Aileron Bold"/>
                </a:rPr>
                <a:t>2</a:t>
              </a:r>
            </a:p>
            <a:p>
              <a:pPr algn="ctr">
                <a:lnSpc>
                  <a:spcPts val="3749"/>
                </a:lnSpc>
              </a:pPr>
              <a:r>
                <a:rPr lang="en-US" sz="2499">
                  <a:solidFill>
                    <a:srgbClr val="FFFFFF"/>
                  </a:solidFill>
                  <a:latin typeface="Aileron Bold"/>
                </a:rPr>
                <a:t>Select Atrributes</a:t>
              </a:r>
            </a:p>
          </p:txBody>
        </p:sp>
      </p:grpSp>
      <p:grpSp>
        <p:nvGrpSpPr>
          <p:cNvPr name="Group 5" id="5"/>
          <p:cNvGrpSpPr/>
          <p:nvPr/>
        </p:nvGrpSpPr>
        <p:grpSpPr>
          <a:xfrm rot="0">
            <a:off x="1028700" y="4680982"/>
            <a:ext cx="3430044" cy="3429000"/>
            <a:chOff x="0" y="0"/>
            <a:chExt cx="812800" cy="812553"/>
          </a:xfrm>
        </p:grpSpPr>
        <p:sp>
          <p:nvSpPr>
            <p:cNvPr name="Freeform 6" id="6"/>
            <p:cNvSpPr/>
            <p:nvPr/>
          </p:nvSpPr>
          <p:spPr>
            <a:xfrm flipH="false" flipV="false" rot="0">
              <a:off x="0" y="0"/>
              <a:ext cx="812800" cy="812553"/>
            </a:xfrm>
            <a:custGeom>
              <a:avLst/>
              <a:gdLst/>
              <a:ahLst/>
              <a:cxnLst/>
              <a:rect r="r" b="b" t="t" l="l"/>
              <a:pathLst>
                <a:path h="812553" w="812800">
                  <a:moveTo>
                    <a:pt x="406400" y="0"/>
                  </a:moveTo>
                  <a:cubicBezTo>
                    <a:pt x="181951" y="0"/>
                    <a:pt x="0" y="181896"/>
                    <a:pt x="0" y="406276"/>
                  </a:cubicBezTo>
                  <a:cubicBezTo>
                    <a:pt x="0" y="630657"/>
                    <a:pt x="181951" y="812553"/>
                    <a:pt x="406400" y="812553"/>
                  </a:cubicBezTo>
                  <a:cubicBezTo>
                    <a:pt x="630849" y="812553"/>
                    <a:pt x="812800" y="630657"/>
                    <a:pt x="812800" y="406276"/>
                  </a:cubicBezTo>
                  <a:cubicBezTo>
                    <a:pt x="812800" y="181896"/>
                    <a:pt x="630849" y="0"/>
                    <a:pt x="406400" y="0"/>
                  </a:cubicBezTo>
                  <a:close/>
                </a:path>
              </a:pathLst>
            </a:custGeom>
            <a:solidFill>
              <a:srgbClr val="13538A"/>
            </a:solidFill>
          </p:spPr>
        </p:sp>
        <p:sp>
          <p:nvSpPr>
            <p:cNvPr name="TextBox 7" id="7"/>
            <p:cNvSpPr txBox="true"/>
            <p:nvPr/>
          </p:nvSpPr>
          <p:spPr>
            <a:xfrm>
              <a:off x="76200" y="-38123"/>
              <a:ext cx="660400" cy="774499"/>
            </a:xfrm>
            <a:prstGeom prst="rect">
              <a:avLst/>
            </a:prstGeom>
          </p:spPr>
          <p:txBody>
            <a:bodyPr anchor="ctr" rtlCol="false" tIns="50800" lIns="50800" bIns="50800" rIns="50800"/>
            <a:lstStyle/>
            <a:p>
              <a:pPr algn="ctr">
                <a:lnSpc>
                  <a:spcPts val="5400"/>
                </a:lnSpc>
              </a:pPr>
              <a:r>
                <a:rPr lang="en-US" sz="3600">
                  <a:solidFill>
                    <a:srgbClr val="FFFFFF"/>
                  </a:solidFill>
                  <a:latin typeface="Aileron Bold"/>
                </a:rPr>
                <a:t>1</a:t>
              </a:r>
            </a:p>
            <a:p>
              <a:pPr algn="ctr">
                <a:lnSpc>
                  <a:spcPts val="3749"/>
                </a:lnSpc>
              </a:pPr>
              <a:r>
                <a:rPr lang="en-US" sz="2499">
                  <a:solidFill>
                    <a:srgbClr val="FFFFFF"/>
                  </a:solidFill>
                  <a:latin typeface="Aileron Bold"/>
                </a:rPr>
                <a:t>Data Cleaning</a:t>
              </a:r>
            </a:p>
          </p:txBody>
        </p:sp>
      </p:grpSp>
      <p:grpSp>
        <p:nvGrpSpPr>
          <p:cNvPr name="Group 8" id="8"/>
          <p:cNvGrpSpPr/>
          <p:nvPr/>
        </p:nvGrpSpPr>
        <p:grpSpPr>
          <a:xfrm rot="0">
            <a:off x="10212668" y="4264660"/>
            <a:ext cx="4262941" cy="4261644"/>
            <a:chOff x="0" y="0"/>
            <a:chExt cx="812800" cy="812553"/>
          </a:xfrm>
        </p:grpSpPr>
        <p:sp>
          <p:nvSpPr>
            <p:cNvPr name="Freeform 9" id="9"/>
            <p:cNvSpPr/>
            <p:nvPr/>
          </p:nvSpPr>
          <p:spPr>
            <a:xfrm flipH="false" flipV="false" rot="0">
              <a:off x="0" y="0"/>
              <a:ext cx="812800" cy="812553"/>
            </a:xfrm>
            <a:custGeom>
              <a:avLst/>
              <a:gdLst/>
              <a:ahLst/>
              <a:cxnLst/>
              <a:rect r="r" b="b" t="t" l="l"/>
              <a:pathLst>
                <a:path h="812553" w="812800">
                  <a:moveTo>
                    <a:pt x="406400" y="0"/>
                  </a:moveTo>
                  <a:cubicBezTo>
                    <a:pt x="181951" y="0"/>
                    <a:pt x="0" y="181896"/>
                    <a:pt x="0" y="406276"/>
                  </a:cubicBezTo>
                  <a:cubicBezTo>
                    <a:pt x="0" y="630657"/>
                    <a:pt x="181951" y="812553"/>
                    <a:pt x="406400" y="812553"/>
                  </a:cubicBezTo>
                  <a:cubicBezTo>
                    <a:pt x="630849" y="812553"/>
                    <a:pt x="812800" y="630657"/>
                    <a:pt x="812800" y="406276"/>
                  </a:cubicBezTo>
                  <a:cubicBezTo>
                    <a:pt x="812800" y="181896"/>
                    <a:pt x="630849" y="0"/>
                    <a:pt x="406400" y="0"/>
                  </a:cubicBezTo>
                  <a:close/>
                </a:path>
              </a:pathLst>
            </a:custGeom>
            <a:solidFill>
              <a:srgbClr val="A08AAD"/>
            </a:solidFill>
          </p:spPr>
        </p:sp>
        <p:sp>
          <p:nvSpPr>
            <p:cNvPr name="TextBox 10" id="10"/>
            <p:cNvSpPr txBox="true"/>
            <p:nvPr/>
          </p:nvSpPr>
          <p:spPr>
            <a:xfrm>
              <a:off x="76200" y="-38123"/>
              <a:ext cx="660400" cy="774499"/>
            </a:xfrm>
            <a:prstGeom prst="rect">
              <a:avLst/>
            </a:prstGeom>
          </p:spPr>
          <p:txBody>
            <a:bodyPr anchor="ctr" rtlCol="false" tIns="50800" lIns="50800" bIns="50800" rIns="50800"/>
            <a:lstStyle/>
            <a:p>
              <a:pPr algn="ctr">
                <a:lnSpc>
                  <a:spcPts val="5400"/>
                </a:lnSpc>
              </a:pPr>
              <a:r>
                <a:rPr lang="en-US" sz="3600">
                  <a:solidFill>
                    <a:srgbClr val="FFFFFF"/>
                  </a:solidFill>
                  <a:latin typeface="Aileron Bold"/>
                </a:rPr>
                <a:t>4</a:t>
              </a:r>
            </a:p>
            <a:p>
              <a:pPr algn="ctr">
                <a:lnSpc>
                  <a:spcPts val="3749"/>
                </a:lnSpc>
              </a:pPr>
              <a:r>
                <a:rPr lang="en-US" sz="2499">
                  <a:solidFill>
                    <a:srgbClr val="FFFFFF"/>
                  </a:solidFill>
                  <a:latin typeface="Aileron Bold"/>
                </a:rPr>
                <a:t>Algorithm Selection</a:t>
              </a:r>
            </a:p>
          </p:txBody>
        </p:sp>
      </p:grpSp>
      <p:grpSp>
        <p:nvGrpSpPr>
          <p:cNvPr name="Group 11" id="11"/>
          <p:cNvGrpSpPr/>
          <p:nvPr/>
        </p:nvGrpSpPr>
        <p:grpSpPr>
          <a:xfrm rot="0">
            <a:off x="7428978" y="4680982"/>
            <a:ext cx="3430044" cy="3429000"/>
            <a:chOff x="0" y="0"/>
            <a:chExt cx="812800" cy="812553"/>
          </a:xfrm>
        </p:grpSpPr>
        <p:sp>
          <p:nvSpPr>
            <p:cNvPr name="Freeform 12" id="12"/>
            <p:cNvSpPr/>
            <p:nvPr/>
          </p:nvSpPr>
          <p:spPr>
            <a:xfrm flipH="false" flipV="false" rot="0">
              <a:off x="0" y="0"/>
              <a:ext cx="812800" cy="812553"/>
            </a:xfrm>
            <a:custGeom>
              <a:avLst/>
              <a:gdLst/>
              <a:ahLst/>
              <a:cxnLst/>
              <a:rect r="r" b="b" t="t" l="l"/>
              <a:pathLst>
                <a:path h="812553" w="812800">
                  <a:moveTo>
                    <a:pt x="406400" y="0"/>
                  </a:moveTo>
                  <a:cubicBezTo>
                    <a:pt x="181951" y="0"/>
                    <a:pt x="0" y="181896"/>
                    <a:pt x="0" y="406276"/>
                  </a:cubicBezTo>
                  <a:cubicBezTo>
                    <a:pt x="0" y="630657"/>
                    <a:pt x="181951" y="812553"/>
                    <a:pt x="406400" y="812553"/>
                  </a:cubicBezTo>
                  <a:cubicBezTo>
                    <a:pt x="630849" y="812553"/>
                    <a:pt x="812800" y="630657"/>
                    <a:pt x="812800" y="406276"/>
                  </a:cubicBezTo>
                  <a:cubicBezTo>
                    <a:pt x="812800" y="181896"/>
                    <a:pt x="630849" y="0"/>
                    <a:pt x="406400" y="0"/>
                  </a:cubicBezTo>
                  <a:close/>
                </a:path>
              </a:pathLst>
            </a:custGeom>
            <a:solidFill>
              <a:srgbClr val="9777B6"/>
            </a:solidFill>
          </p:spPr>
        </p:sp>
        <p:sp>
          <p:nvSpPr>
            <p:cNvPr name="TextBox 13" id="13"/>
            <p:cNvSpPr txBox="true"/>
            <p:nvPr/>
          </p:nvSpPr>
          <p:spPr>
            <a:xfrm>
              <a:off x="76200" y="-38123"/>
              <a:ext cx="660400" cy="774499"/>
            </a:xfrm>
            <a:prstGeom prst="rect">
              <a:avLst/>
            </a:prstGeom>
          </p:spPr>
          <p:txBody>
            <a:bodyPr anchor="ctr" rtlCol="false" tIns="50800" lIns="50800" bIns="50800" rIns="50800"/>
            <a:lstStyle/>
            <a:p>
              <a:pPr algn="ctr">
                <a:lnSpc>
                  <a:spcPts val="5400"/>
                </a:lnSpc>
              </a:pPr>
              <a:r>
                <a:rPr lang="en-US" sz="3600">
                  <a:solidFill>
                    <a:srgbClr val="FFFFFF"/>
                  </a:solidFill>
                  <a:latin typeface="Aileron Bold"/>
                </a:rPr>
                <a:t>3</a:t>
              </a:r>
            </a:p>
            <a:p>
              <a:pPr algn="ctr">
                <a:lnSpc>
                  <a:spcPts val="3749"/>
                </a:lnSpc>
              </a:pPr>
              <a:r>
                <a:rPr lang="en-US" sz="2499">
                  <a:solidFill>
                    <a:srgbClr val="FFFFFF"/>
                  </a:solidFill>
                  <a:latin typeface="Aileron Bold"/>
                </a:rPr>
                <a:t>Target &amp; Train Dataset</a:t>
              </a:r>
            </a:p>
          </p:txBody>
        </p:sp>
      </p:grpSp>
      <p:grpSp>
        <p:nvGrpSpPr>
          <p:cNvPr name="Group 14" id="14"/>
          <p:cNvGrpSpPr/>
          <p:nvPr/>
        </p:nvGrpSpPr>
        <p:grpSpPr>
          <a:xfrm rot="0">
            <a:off x="13829256" y="4680982"/>
            <a:ext cx="3430044" cy="3429000"/>
            <a:chOff x="0" y="0"/>
            <a:chExt cx="812800" cy="812553"/>
          </a:xfrm>
        </p:grpSpPr>
        <p:sp>
          <p:nvSpPr>
            <p:cNvPr name="Freeform 15" id="15"/>
            <p:cNvSpPr/>
            <p:nvPr/>
          </p:nvSpPr>
          <p:spPr>
            <a:xfrm flipH="false" flipV="false" rot="0">
              <a:off x="0" y="0"/>
              <a:ext cx="812800" cy="812553"/>
            </a:xfrm>
            <a:custGeom>
              <a:avLst/>
              <a:gdLst/>
              <a:ahLst/>
              <a:cxnLst/>
              <a:rect r="r" b="b" t="t" l="l"/>
              <a:pathLst>
                <a:path h="812553" w="812800">
                  <a:moveTo>
                    <a:pt x="406400" y="0"/>
                  </a:moveTo>
                  <a:cubicBezTo>
                    <a:pt x="181951" y="0"/>
                    <a:pt x="0" y="181896"/>
                    <a:pt x="0" y="406276"/>
                  </a:cubicBezTo>
                  <a:cubicBezTo>
                    <a:pt x="0" y="630657"/>
                    <a:pt x="181951" y="812553"/>
                    <a:pt x="406400" y="812553"/>
                  </a:cubicBezTo>
                  <a:cubicBezTo>
                    <a:pt x="630849" y="812553"/>
                    <a:pt x="812800" y="630657"/>
                    <a:pt x="812800" y="406276"/>
                  </a:cubicBezTo>
                  <a:cubicBezTo>
                    <a:pt x="812800" y="181896"/>
                    <a:pt x="630849" y="0"/>
                    <a:pt x="406400" y="0"/>
                  </a:cubicBezTo>
                  <a:close/>
                </a:path>
              </a:pathLst>
            </a:custGeom>
            <a:solidFill>
              <a:srgbClr val="C2B3CF"/>
            </a:solidFill>
          </p:spPr>
        </p:sp>
        <p:sp>
          <p:nvSpPr>
            <p:cNvPr name="TextBox 16" id="16"/>
            <p:cNvSpPr txBox="true"/>
            <p:nvPr/>
          </p:nvSpPr>
          <p:spPr>
            <a:xfrm>
              <a:off x="76200" y="-38123"/>
              <a:ext cx="660400" cy="774499"/>
            </a:xfrm>
            <a:prstGeom prst="rect">
              <a:avLst/>
            </a:prstGeom>
          </p:spPr>
          <p:txBody>
            <a:bodyPr anchor="ctr" rtlCol="false" tIns="50800" lIns="50800" bIns="50800" rIns="50800"/>
            <a:lstStyle/>
            <a:p>
              <a:pPr algn="ctr">
                <a:lnSpc>
                  <a:spcPts val="5400"/>
                </a:lnSpc>
              </a:pPr>
              <a:r>
                <a:rPr lang="en-US" sz="3600">
                  <a:solidFill>
                    <a:srgbClr val="FFFFFF"/>
                  </a:solidFill>
                  <a:latin typeface="Aileron Bold"/>
                </a:rPr>
                <a:t>5</a:t>
              </a:r>
            </a:p>
            <a:p>
              <a:pPr algn="ctr">
                <a:lnSpc>
                  <a:spcPts val="3749"/>
                </a:lnSpc>
              </a:pPr>
              <a:r>
                <a:rPr lang="en-US" sz="2499">
                  <a:solidFill>
                    <a:srgbClr val="FFFFFF"/>
                  </a:solidFill>
                  <a:latin typeface="Aileron Bold"/>
                </a:rPr>
                <a:t>Prediction</a:t>
              </a:r>
            </a:p>
          </p:txBody>
        </p:sp>
      </p:grpSp>
      <p:sp>
        <p:nvSpPr>
          <p:cNvPr name="Freeform 17" id="17"/>
          <p:cNvSpPr/>
          <p:nvPr/>
        </p:nvSpPr>
        <p:spPr>
          <a:xfrm flipH="false" flipV="false" rot="0">
            <a:off x="3330463" y="5275580"/>
            <a:ext cx="1499661" cy="382414"/>
          </a:xfrm>
          <a:custGeom>
            <a:avLst/>
            <a:gdLst/>
            <a:ahLst/>
            <a:cxnLst/>
            <a:rect r="r" b="b" t="t" l="l"/>
            <a:pathLst>
              <a:path h="382414" w="1499661">
                <a:moveTo>
                  <a:pt x="0" y="0"/>
                </a:moveTo>
                <a:lnTo>
                  <a:pt x="1499661" y="0"/>
                </a:lnTo>
                <a:lnTo>
                  <a:pt x="1499661" y="382414"/>
                </a:lnTo>
                <a:lnTo>
                  <a:pt x="0" y="3824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0146010" y="5275580"/>
            <a:ext cx="1499661" cy="382414"/>
          </a:xfrm>
          <a:custGeom>
            <a:avLst/>
            <a:gdLst/>
            <a:ahLst/>
            <a:cxnLst/>
            <a:rect r="r" b="b" t="t" l="l"/>
            <a:pathLst>
              <a:path h="382414" w="1499661">
                <a:moveTo>
                  <a:pt x="0" y="0"/>
                </a:moveTo>
                <a:lnTo>
                  <a:pt x="1499661" y="0"/>
                </a:lnTo>
                <a:lnTo>
                  <a:pt x="1499661" y="382414"/>
                </a:lnTo>
                <a:lnTo>
                  <a:pt x="0" y="3824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879452">
            <a:off x="6948702" y="7141009"/>
            <a:ext cx="1263184" cy="631592"/>
          </a:xfrm>
          <a:custGeom>
            <a:avLst/>
            <a:gdLst/>
            <a:ahLst/>
            <a:cxnLst/>
            <a:rect r="r" b="b" t="t" l="l"/>
            <a:pathLst>
              <a:path h="631592" w="1263184">
                <a:moveTo>
                  <a:pt x="0" y="0"/>
                </a:moveTo>
                <a:lnTo>
                  <a:pt x="1263184" y="0"/>
                </a:lnTo>
                <a:lnTo>
                  <a:pt x="1263184" y="631592"/>
                </a:lnTo>
                <a:lnTo>
                  <a:pt x="0" y="6315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921176">
            <a:off x="13762933" y="7141009"/>
            <a:ext cx="1263184" cy="631592"/>
          </a:xfrm>
          <a:custGeom>
            <a:avLst/>
            <a:gdLst/>
            <a:ahLst/>
            <a:cxnLst/>
            <a:rect r="r" b="b" t="t" l="l"/>
            <a:pathLst>
              <a:path h="631592" w="1263184">
                <a:moveTo>
                  <a:pt x="0" y="0"/>
                </a:moveTo>
                <a:lnTo>
                  <a:pt x="1263184" y="0"/>
                </a:lnTo>
                <a:lnTo>
                  <a:pt x="1263184" y="631592"/>
                </a:lnTo>
                <a:lnTo>
                  <a:pt x="0" y="6315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1" id="21"/>
          <p:cNvGrpSpPr/>
          <p:nvPr/>
        </p:nvGrpSpPr>
        <p:grpSpPr>
          <a:xfrm rot="0">
            <a:off x="2901269" y="1225161"/>
            <a:ext cx="12485462" cy="1385832"/>
            <a:chOff x="0" y="0"/>
            <a:chExt cx="16647282" cy="1847776"/>
          </a:xfrm>
        </p:grpSpPr>
        <p:sp>
          <p:nvSpPr>
            <p:cNvPr name="TextBox 22" id="22"/>
            <p:cNvSpPr txBox="true"/>
            <p:nvPr/>
          </p:nvSpPr>
          <p:spPr>
            <a:xfrm rot="0">
              <a:off x="0" y="-57150"/>
              <a:ext cx="16647282" cy="1194223"/>
            </a:xfrm>
            <a:prstGeom prst="rect">
              <a:avLst/>
            </a:prstGeom>
          </p:spPr>
          <p:txBody>
            <a:bodyPr anchor="t" rtlCol="false" tIns="0" lIns="0" bIns="0" rIns="0">
              <a:spAutoFit/>
            </a:bodyPr>
            <a:lstStyle/>
            <a:p>
              <a:pPr algn="ctr">
                <a:lnSpc>
                  <a:spcPts val="7280"/>
                </a:lnSpc>
              </a:pPr>
              <a:r>
                <a:rPr lang="en-US" sz="5600" spc="168">
                  <a:solidFill>
                    <a:srgbClr val="9777B6"/>
                  </a:solidFill>
                  <a:latin typeface="Aileron Heavy"/>
                </a:rPr>
                <a:t>PROCESS</a:t>
              </a:r>
            </a:p>
          </p:txBody>
        </p:sp>
        <p:sp>
          <p:nvSpPr>
            <p:cNvPr name="TextBox 23" id="23"/>
            <p:cNvSpPr txBox="true"/>
            <p:nvPr/>
          </p:nvSpPr>
          <p:spPr>
            <a:xfrm rot="0">
              <a:off x="0" y="1269079"/>
              <a:ext cx="16647282" cy="578697"/>
            </a:xfrm>
            <a:prstGeom prst="rect">
              <a:avLst/>
            </a:prstGeom>
          </p:spPr>
          <p:txBody>
            <a:bodyPr anchor="t" rtlCol="false" tIns="0" lIns="0" bIns="0" rIns="0">
              <a:spAutoFit/>
            </a:bodyPr>
            <a:lstStyle/>
            <a:p>
              <a:pPr algn="ctr">
                <a:lnSpc>
                  <a:spcPts val="3640"/>
                </a:lnSpc>
              </a:pPr>
              <a:r>
                <a:rPr lang="en-US" sz="2600" spc="52">
                  <a:solidFill>
                    <a:srgbClr val="FFFFFF"/>
                  </a:solidFill>
                  <a:latin typeface="Aileron"/>
                </a:rPr>
                <a:t>Development Phase</a:t>
              </a:r>
            </a:p>
          </p:txBody>
        </p:sp>
      </p:grpSp>
    </p:spTree>
  </p:cSld>
  <p:clrMapOvr>
    <a:masterClrMapping/>
  </p:clrMapOvr>
</p:sld>
</file>

<file path=ppt/slides/slide7.xml><?xml version="1.0" encoding="utf-8"?>
<p:sld xmlns:p="http://schemas.openxmlformats.org/presentationml/2006/main" xmlns:a="http://schemas.openxmlformats.org/drawingml/2006/main">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1028700" y="3506825"/>
            <a:ext cx="6952527" cy="1434390"/>
            <a:chOff x="0" y="0"/>
            <a:chExt cx="9270037" cy="1912521"/>
          </a:xfrm>
        </p:grpSpPr>
        <p:sp>
          <p:nvSpPr>
            <p:cNvPr name="TextBox 3" id="3"/>
            <p:cNvSpPr txBox="true"/>
            <p:nvPr/>
          </p:nvSpPr>
          <p:spPr>
            <a:xfrm rot="0">
              <a:off x="0" y="-57200"/>
              <a:ext cx="9270037" cy="1194223"/>
            </a:xfrm>
            <a:prstGeom prst="rect">
              <a:avLst/>
            </a:prstGeom>
          </p:spPr>
          <p:txBody>
            <a:bodyPr anchor="t" rtlCol="false" tIns="0" lIns="0" bIns="0" rIns="0">
              <a:spAutoFit/>
            </a:bodyPr>
            <a:lstStyle/>
            <a:p>
              <a:pPr algn="ctr">
                <a:lnSpc>
                  <a:spcPts val="7280"/>
                </a:lnSpc>
              </a:pPr>
              <a:r>
                <a:rPr lang="en-US" sz="5600" spc="168">
                  <a:solidFill>
                    <a:srgbClr val="9777B6"/>
                  </a:solidFill>
                  <a:latin typeface="Aileron Heavy"/>
                </a:rPr>
                <a:t>ALGORITHM’S</a:t>
              </a:r>
            </a:p>
          </p:txBody>
        </p:sp>
        <p:sp>
          <p:nvSpPr>
            <p:cNvPr name="TextBox 4" id="4"/>
            <p:cNvSpPr txBox="true"/>
            <p:nvPr/>
          </p:nvSpPr>
          <p:spPr>
            <a:xfrm rot="0">
              <a:off x="0" y="1333824"/>
              <a:ext cx="9270037" cy="578697"/>
            </a:xfrm>
            <a:prstGeom prst="rect">
              <a:avLst/>
            </a:prstGeom>
          </p:spPr>
          <p:txBody>
            <a:bodyPr anchor="t" rtlCol="false" tIns="0" lIns="0" bIns="0" rIns="0">
              <a:spAutoFit/>
            </a:bodyPr>
            <a:lstStyle/>
            <a:p>
              <a:pPr algn="ctr">
                <a:lnSpc>
                  <a:spcPts val="3640"/>
                </a:lnSpc>
              </a:pPr>
            </a:p>
          </p:txBody>
        </p:sp>
      </p:grpSp>
      <p:sp>
        <p:nvSpPr>
          <p:cNvPr name="TextBox 5" id="5"/>
          <p:cNvSpPr txBox="true"/>
          <p:nvPr/>
        </p:nvSpPr>
        <p:spPr>
          <a:xfrm rot="0">
            <a:off x="9496522" y="2987955"/>
            <a:ext cx="7248624" cy="1953260"/>
          </a:xfrm>
          <a:prstGeom prst="rect">
            <a:avLst/>
          </a:prstGeom>
        </p:spPr>
        <p:txBody>
          <a:bodyPr anchor="t" rtlCol="false" tIns="0" lIns="0" bIns="0" rIns="0">
            <a:spAutoFit/>
          </a:bodyPr>
          <a:lstStyle/>
          <a:p>
            <a:pPr algn="l">
              <a:lnSpc>
                <a:spcPts val="7840"/>
              </a:lnSpc>
            </a:pPr>
            <a:r>
              <a:rPr lang="en-US" sz="5600">
                <a:solidFill>
                  <a:srgbClr val="FFFFFF"/>
                </a:solidFill>
                <a:latin typeface="Aileron Bold"/>
              </a:rPr>
              <a:t>1.Logistic Regression</a:t>
            </a:r>
          </a:p>
          <a:p>
            <a:pPr algn="l">
              <a:lnSpc>
                <a:spcPts val="7840"/>
              </a:lnSpc>
            </a:pPr>
            <a:r>
              <a:rPr lang="en-US" sz="5600">
                <a:solidFill>
                  <a:srgbClr val="FFFFFF"/>
                </a:solidFill>
                <a:latin typeface="Aileron Bold"/>
              </a:rPr>
              <a:t>2.Decision Tree</a:t>
            </a:r>
          </a:p>
        </p:txBody>
      </p:sp>
      <p:sp>
        <p:nvSpPr>
          <p:cNvPr name="TextBox 6" id="6"/>
          <p:cNvSpPr txBox="true"/>
          <p:nvPr/>
        </p:nvSpPr>
        <p:spPr>
          <a:xfrm rot="0">
            <a:off x="866872" y="6248399"/>
            <a:ext cx="17259300" cy="2790826"/>
          </a:xfrm>
          <a:prstGeom prst="rect">
            <a:avLst/>
          </a:prstGeom>
        </p:spPr>
        <p:txBody>
          <a:bodyPr anchor="t" rtlCol="false" tIns="0" lIns="0" bIns="0" rIns="0">
            <a:spAutoFit/>
          </a:bodyPr>
          <a:lstStyle/>
          <a:p>
            <a:pPr algn="l">
              <a:lnSpc>
                <a:spcPts val="4499"/>
              </a:lnSpc>
              <a:spcBef>
                <a:spcPct val="0"/>
              </a:spcBef>
            </a:pPr>
            <a:r>
              <a:rPr lang="en-US" sz="2999">
                <a:solidFill>
                  <a:srgbClr val="FFFFFF"/>
                </a:solidFill>
                <a:latin typeface="Georgia Pro"/>
              </a:rPr>
              <a:t>The main purpose of this is to design a system to predict the risk of the heart disease at the earlier stage </a:t>
            </a:r>
          </a:p>
          <a:p>
            <a:pPr algn="l">
              <a:lnSpc>
                <a:spcPts val="4499"/>
              </a:lnSpc>
              <a:spcBef>
                <a:spcPct val="0"/>
              </a:spcBef>
            </a:pPr>
            <a:r>
              <a:rPr lang="en-US" sz="2999">
                <a:solidFill>
                  <a:srgbClr val="FFFFFF"/>
                </a:solidFill>
                <a:latin typeface="Georgia Pro"/>
              </a:rPr>
              <a:t>Logistic Regression and Decision Trees. Each algorithm has its own approach to model training and prediction.</a:t>
            </a:r>
          </a:p>
          <a:p>
            <a:pPr algn="l">
              <a:lnSpc>
                <a:spcPts val="4499"/>
              </a:lnSpc>
              <a:spcBef>
                <a:spcPct val="0"/>
              </a:spcBef>
            </a:pPr>
            <a:r>
              <a:rPr lang="en-US" sz="2999">
                <a:solidFill>
                  <a:srgbClr val="FFFFFF"/>
                </a:solidFill>
                <a:latin typeface="Georgia Pro"/>
              </a:rPr>
              <a:t>These algorithms are discussed below in detail.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Freeform 2" id="2"/>
          <p:cNvSpPr/>
          <p:nvPr/>
        </p:nvSpPr>
        <p:spPr>
          <a:xfrm flipH="false" flipV="false" rot="0">
            <a:off x="281334" y="7544869"/>
            <a:ext cx="6240818" cy="2031586"/>
          </a:xfrm>
          <a:custGeom>
            <a:avLst/>
            <a:gdLst/>
            <a:ahLst/>
            <a:cxnLst/>
            <a:rect r="r" b="b" t="t" l="l"/>
            <a:pathLst>
              <a:path h="2031586" w="6240818">
                <a:moveTo>
                  <a:pt x="0" y="0"/>
                </a:moveTo>
                <a:lnTo>
                  <a:pt x="6240818" y="0"/>
                </a:lnTo>
                <a:lnTo>
                  <a:pt x="6240818" y="2031586"/>
                </a:lnTo>
                <a:lnTo>
                  <a:pt x="0" y="2031586"/>
                </a:lnTo>
                <a:lnTo>
                  <a:pt x="0" y="0"/>
                </a:lnTo>
                <a:close/>
              </a:path>
            </a:pathLst>
          </a:custGeom>
          <a:blipFill>
            <a:blip r:embed="rId2"/>
            <a:stretch>
              <a:fillRect l="0" t="0" r="0" b="0"/>
            </a:stretch>
          </a:blipFill>
        </p:spPr>
      </p:sp>
      <p:graphicFrame>
        <p:nvGraphicFramePr>
          <p:cNvPr name="Table 3" id="3"/>
          <p:cNvGraphicFramePr>
            <a:graphicFrameLocks noGrp="true"/>
          </p:cNvGraphicFramePr>
          <p:nvPr/>
        </p:nvGraphicFramePr>
        <p:xfrm>
          <a:off x="7854884" y="6445708"/>
          <a:ext cx="10114961" cy="3619500"/>
        </p:xfrm>
        <a:graphic>
          <a:graphicData uri="http://schemas.openxmlformats.org/drawingml/2006/table">
            <a:tbl>
              <a:tblPr/>
              <a:tblGrid>
                <a:gridCol w="2881895"/>
                <a:gridCol w="7233066"/>
              </a:tblGrid>
              <a:tr h="1360932">
                <a:tc>
                  <a:txBody>
                    <a:bodyPr anchor="t" rtlCol="false"/>
                    <a:lstStyle/>
                    <a:p>
                      <a:pPr algn="ctr">
                        <a:lnSpc>
                          <a:spcPts val="3220"/>
                        </a:lnSpc>
                        <a:defRPr/>
                      </a:pPr>
                      <a:r>
                        <a:rPr lang="en-US" sz="2300">
                          <a:solidFill>
                            <a:srgbClr val="FFFFFF"/>
                          </a:solidFill>
                          <a:latin typeface="Aileron"/>
                        </a:rPr>
                        <a:t>•</a:t>
                      </a:r>
                      <a:endParaRPr lang="en-US" sz="1100"/>
                    </a:p>
                  </a:txBody>
                  <a:tcPr marL="190500" marR="190500" marT="190500" marB="1905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c>
                  <a:txBody>
                    <a:bodyPr anchor="t" rtlCol="false"/>
                    <a:lstStyle/>
                    <a:p>
                      <a:pPr algn="ctr">
                        <a:lnSpc>
                          <a:spcPts val="3220"/>
                        </a:lnSpc>
                        <a:defRPr/>
                      </a:pPr>
                      <a:r>
                        <a:rPr lang="en-US" sz="2300">
                          <a:solidFill>
                            <a:srgbClr val="FFFFFF"/>
                          </a:solidFill>
                          <a:latin typeface="Aileron"/>
                        </a:rPr>
                        <a:t>P is the probability of the presence of heart disease.</a:t>
                      </a:r>
                      <a:endParaRPr lang="en-US" sz="1100"/>
                    </a:p>
                  </a:txBody>
                  <a:tcPr marL="190500" marR="190500" marT="190500" marB="1905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r>
              <a:tr h="897636">
                <a:tc>
                  <a:txBody>
                    <a:bodyPr anchor="t" rtlCol="false"/>
                    <a:lstStyle/>
                    <a:p>
                      <a:pPr algn="ctr">
                        <a:lnSpc>
                          <a:spcPts val="3220"/>
                        </a:lnSpc>
                        <a:defRPr/>
                      </a:pPr>
                      <a:r>
                        <a:rPr lang="en-US" sz="2300">
                          <a:solidFill>
                            <a:srgbClr val="FFFFFF"/>
                          </a:solidFill>
                          <a:latin typeface="Aileron"/>
                        </a:rPr>
                        <a:t>•</a:t>
                      </a:r>
                      <a:endParaRPr lang="en-US" sz="1100"/>
                    </a:p>
                  </a:txBody>
                  <a:tcPr marL="190500" marR="190500" marT="190500" marB="1905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c>
                  <a:txBody>
                    <a:bodyPr anchor="t" rtlCol="false"/>
                    <a:lstStyle/>
                    <a:p>
                      <a:pPr algn="ctr">
                        <a:lnSpc>
                          <a:spcPts val="3220"/>
                        </a:lnSpc>
                        <a:defRPr/>
                      </a:pPr>
                      <a:r>
                        <a:rPr lang="en-US" sz="2300">
                          <a:solidFill>
                            <a:srgbClr val="FFFFFF"/>
                          </a:solidFill>
                          <a:latin typeface="Aileron"/>
                          <a:ea typeface="Aileron"/>
                        </a:rPr>
                        <a:t>𝛽0β0 is the intercept term.</a:t>
                      </a:r>
                      <a:endParaRPr lang="en-US" sz="1100"/>
                    </a:p>
                  </a:txBody>
                  <a:tcPr marL="190500" marR="190500" marT="190500" marB="1905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r>
              <a:tr h="1360932">
                <a:tc>
                  <a:txBody>
                    <a:bodyPr anchor="t" rtlCol="false"/>
                    <a:lstStyle/>
                    <a:p>
                      <a:pPr algn="ctr">
                        <a:lnSpc>
                          <a:spcPts val="3220"/>
                        </a:lnSpc>
                        <a:defRPr/>
                      </a:pPr>
                      <a:r>
                        <a:rPr lang="en-US" sz="2300">
                          <a:solidFill>
                            <a:srgbClr val="FFFFFF"/>
                          </a:solidFill>
                          <a:latin typeface="Aileron"/>
                        </a:rPr>
                        <a:t>•</a:t>
                      </a:r>
                      <a:endParaRPr lang="en-US" sz="1100"/>
                    </a:p>
                  </a:txBody>
                  <a:tcPr marL="190500" marR="190500" marT="190500" marB="1905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c>
                  <a:txBody>
                    <a:bodyPr anchor="t" rtlCol="false"/>
                    <a:lstStyle/>
                    <a:p>
                      <a:pPr algn="ctr">
                        <a:lnSpc>
                          <a:spcPts val="3220"/>
                        </a:lnSpc>
                        <a:defRPr/>
                      </a:pPr>
                      <a:r>
                        <a:rPr lang="en-US" sz="2300">
                          <a:solidFill>
                            <a:srgbClr val="FFFFFF"/>
                          </a:solidFill>
                          <a:latin typeface="Aileron"/>
                          <a:ea typeface="Aileron"/>
                        </a:rPr>
                        <a:t>𝛽1,𝛽2,…,𝛽𝑛β1,β2,…,βn are the coefficients for the predictor variables 𝑋1,𝑋2,…,𝑋𝑛X1,X2,…,Xn.</a:t>
                      </a:r>
                      <a:endParaRPr lang="en-US" sz="1100"/>
                    </a:p>
                  </a:txBody>
                  <a:tcPr marL="190500" marR="190500" marT="190500" marB="1905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r>
            </a:tbl>
          </a:graphicData>
        </a:graphic>
      </p:graphicFrame>
      <p:sp>
        <p:nvSpPr>
          <p:cNvPr name="TextBox 4" id="4"/>
          <p:cNvSpPr txBox="true"/>
          <p:nvPr/>
        </p:nvSpPr>
        <p:spPr>
          <a:xfrm rot="0">
            <a:off x="1028700" y="533400"/>
            <a:ext cx="5982116" cy="2047875"/>
          </a:xfrm>
          <a:prstGeom prst="rect">
            <a:avLst/>
          </a:prstGeom>
        </p:spPr>
        <p:txBody>
          <a:bodyPr anchor="t" rtlCol="false" tIns="0" lIns="0" bIns="0" rIns="0">
            <a:spAutoFit/>
          </a:bodyPr>
          <a:lstStyle/>
          <a:p>
            <a:pPr algn="l">
              <a:lnSpc>
                <a:spcPts val="8040"/>
              </a:lnSpc>
            </a:pPr>
            <a:r>
              <a:rPr lang="en-US" sz="6700">
                <a:solidFill>
                  <a:srgbClr val="FFFFFF"/>
                </a:solidFill>
                <a:latin typeface="Aileron Ultra-Bold"/>
              </a:rPr>
              <a:t>LOGISTIC</a:t>
            </a:r>
          </a:p>
          <a:p>
            <a:pPr algn="l">
              <a:lnSpc>
                <a:spcPts val="8040"/>
              </a:lnSpc>
            </a:pPr>
            <a:r>
              <a:rPr lang="en-US" sz="6700">
                <a:solidFill>
                  <a:srgbClr val="FFFFFF"/>
                </a:solidFill>
                <a:latin typeface="Aileron Ultra-Bold"/>
              </a:rPr>
              <a:t>REGRESSION</a:t>
            </a:r>
          </a:p>
        </p:txBody>
      </p:sp>
      <p:sp>
        <p:nvSpPr>
          <p:cNvPr name="TextBox 5" id="5"/>
          <p:cNvSpPr txBox="true"/>
          <p:nvPr/>
        </p:nvSpPr>
        <p:spPr>
          <a:xfrm rot="0">
            <a:off x="6154524" y="2584229"/>
            <a:ext cx="11815321" cy="3469005"/>
          </a:xfrm>
          <a:prstGeom prst="rect">
            <a:avLst/>
          </a:prstGeom>
        </p:spPr>
        <p:txBody>
          <a:bodyPr anchor="t" rtlCol="false" tIns="0" lIns="0" bIns="0" rIns="0">
            <a:spAutoFit/>
          </a:bodyPr>
          <a:lstStyle/>
          <a:p>
            <a:pPr algn="l">
              <a:lnSpc>
                <a:spcPts val="4620"/>
              </a:lnSpc>
              <a:spcBef>
                <a:spcPct val="0"/>
              </a:spcBef>
            </a:pPr>
            <a:r>
              <a:rPr lang="en-US" sz="3300">
                <a:solidFill>
                  <a:srgbClr val="FFFFFF"/>
                </a:solidFill>
                <a:latin typeface="Georgia Pro"/>
              </a:rPr>
              <a:t>Logistic Regression is a statistical method for analyzing datasets in which there are one or more independent variables that determine an outcome. The outcome is measured with a dichotomous variable (in which there are only two possible outcomes). In this case, the target variable indicates the presence (1) or absence (0) of heart disease.</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191919"/>
        </a:solidFill>
      </p:bgPr>
    </p:bg>
    <p:spTree>
      <p:nvGrpSpPr>
        <p:cNvPr id="1" name=""/>
        <p:cNvGrpSpPr/>
        <p:nvPr/>
      </p:nvGrpSpPr>
      <p:grpSpPr>
        <a:xfrm>
          <a:off x="0" y="0"/>
          <a:ext cx="0" cy="0"/>
          <a:chOff x="0" y="0"/>
          <a:chExt cx="0" cy="0"/>
        </a:xfrm>
      </p:grpSpPr>
      <p:sp>
        <p:nvSpPr>
          <p:cNvPr name="TextBox 2" id="2"/>
          <p:cNvSpPr txBox="true"/>
          <p:nvPr/>
        </p:nvSpPr>
        <p:spPr>
          <a:xfrm rot="0">
            <a:off x="1028700" y="533400"/>
            <a:ext cx="5982116" cy="2047875"/>
          </a:xfrm>
          <a:prstGeom prst="rect">
            <a:avLst/>
          </a:prstGeom>
        </p:spPr>
        <p:txBody>
          <a:bodyPr anchor="t" rtlCol="false" tIns="0" lIns="0" bIns="0" rIns="0">
            <a:spAutoFit/>
          </a:bodyPr>
          <a:lstStyle/>
          <a:p>
            <a:pPr algn="l">
              <a:lnSpc>
                <a:spcPts val="8040"/>
              </a:lnSpc>
            </a:pPr>
            <a:r>
              <a:rPr lang="en-US" sz="6700">
                <a:solidFill>
                  <a:srgbClr val="FFFFFF"/>
                </a:solidFill>
                <a:latin typeface="Aileron Ultra-Bold"/>
              </a:rPr>
              <a:t>DECISION</a:t>
            </a:r>
          </a:p>
          <a:p>
            <a:pPr algn="l">
              <a:lnSpc>
                <a:spcPts val="8040"/>
              </a:lnSpc>
            </a:pPr>
            <a:r>
              <a:rPr lang="en-US" sz="6700">
                <a:solidFill>
                  <a:srgbClr val="FFFFFF"/>
                </a:solidFill>
                <a:latin typeface="Aileron Ultra-Bold"/>
              </a:rPr>
              <a:t>TREE</a:t>
            </a:r>
          </a:p>
        </p:txBody>
      </p:sp>
      <p:sp>
        <p:nvSpPr>
          <p:cNvPr name="TextBox 3" id="3"/>
          <p:cNvSpPr txBox="true"/>
          <p:nvPr/>
        </p:nvSpPr>
        <p:spPr>
          <a:xfrm rot="0">
            <a:off x="6154524" y="1757503"/>
            <a:ext cx="11815321" cy="4050030"/>
          </a:xfrm>
          <a:prstGeom prst="rect">
            <a:avLst/>
          </a:prstGeom>
        </p:spPr>
        <p:txBody>
          <a:bodyPr anchor="t" rtlCol="false" tIns="0" lIns="0" bIns="0" rIns="0">
            <a:spAutoFit/>
          </a:bodyPr>
          <a:lstStyle/>
          <a:p>
            <a:pPr algn="l">
              <a:lnSpc>
                <a:spcPts val="4620"/>
              </a:lnSpc>
              <a:spcBef>
                <a:spcPct val="0"/>
              </a:spcBef>
            </a:pPr>
            <a:r>
              <a:rPr lang="en-US" sz="3300">
                <a:solidFill>
                  <a:srgbClr val="FFFFFF"/>
                </a:solidFill>
                <a:latin typeface="Georgia Pro"/>
              </a:rPr>
              <a:t>Decision Trees are non-parametric supervised learning methods used for classification and regression. The goal is to create a model that predicts the value of a target variable by learning simple decision rules inferred from the data features. Decision trees partition the data into subsets based on the value of the input features. This is done recursively, and the process is represented as a tree structure.</a:t>
            </a:r>
          </a:p>
        </p:txBody>
      </p:sp>
      <p:sp>
        <p:nvSpPr>
          <p:cNvPr name="TextBox 4" id="4"/>
          <p:cNvSpPr txBox="true"/>
          <p:nvPr/>
        </p:nvSpPr>
        <p:spPr>
          <a:xfrm rot="0">
            <a:off x="753039" y="5553075"/>
            <a:ext cx="4647278" cy="1655940"/>
          </a:xfrm>
          <a:prstGeom prst="rect">
            <a:avLst/>
          </a:prstGeom>
        </p:spPr>
        <p:txBody>
          <a:bodyPr anchor="t" rtlCol="false" tIns="0" lIns="0" bIns="0" rIns="0">
            <a:spAutoFit/>
          </a:bodyPr>
          <a:lstStyle/>
          <a:p>
            <a:pPr algn="l" marL="671874" indent="-335937" lvl="1">
              <a:lnSpc>
                <a:spcPts val="4356"/>
              </a:lnSpc>
              <a:buAutoNum type="arabicPeriod" startAt="1"/>
            </a:pPr>
            <a:r>
              <a:rPr lang="en-US" sz="3111">
                <a:solidFill>
                  <a:srgbClr val="FFFFFF"/>
                </a:solidFill>
                <a:latin typeface="Georgia Pro"/>
              </a:rPr>
              <a:t>Select the Best Feature</a:t>
            </a:r>
          </a:p>
          <a:p>
            <a:pPr algn="l" marL="671874" indent="-335937" lvl="1">
              <a:lnSpc>
                <a:spcPts val="4356"/>
              </a:lnSpc>
              <a:buAutoNum type="arabicPeriod" startAt="1"/>
            </a:pPr>
            <a:r>
              <a:rPr lang="en-US" sz="3111">
                <a:solidFill>
                  <a:srgbClr val="FFFFFF"/>
                </a:solidFill>
                <a:latin typeface="Georgia Pro"/>
              </a:rPr>
              <a:t>split the data</a:t>
            </a:r>
          </a:p>
          <a:p>
            <a:pPr algn="l" marL="671874" indent="-335937" lvl="1">
              <a:lnSpc>
                <a:spcPts val="4356"/>
              </a:lnSpc>
              <a:buAutoNum type="arabicPeriod" startAt="1"/>
            </a:pPr>
            <a:r>
              <a:rPr lang="en-US" sz="3111">
                <a:solidFill>
                  <a:srgbClr val="FFFFFF"/>
                </a:solidFill>
                <a:latin typeface="Georgia Pro"/>
              </a:rPr>
              <a:t>stopping criteria</a:t>
            </a:r>
          </a:p>
        </p:txBody>
      </p:sp>
      <p:sp>
        <p:nvSpPr>
          <p:cNvPr name="TextBox 5" id="5"/>
          <p:cNvSpPr txBox="true"/>
          <p:nvPr/>
        </p:nvSpPr>
        <p:spPr>
          <a:xfrm rot="0">
            <a:off x="5670486" y="6361995"/>
            <a:ext cx="12617514" cy="3648076"/>
          </a:xfrm>
          <a:prstGeom prst="rect">
            <a:avLst/>
          </a:prstGeom>
        </p:spPr>
        <p:txBody>
          <a:bodyPr anchor="t" rtlCol="false" tIns="0" lIns="0" bIns="0" rIns="0">
            <a:spAutoFit/>
          </a:bodyPr>
          <a:lstStyle/>
          <a:p>
            <a:pPr algn="l">
              <a:lnSpc>
                <a:spcPts val="4199"/>
              </a:lnSpc>
              <a:spcBef>
                <a:spcPct val="0"/>
              </a:spcBef>
            </a:pPr>
            <a:r>
              <a:rPr lang="en-US" sz="2999">
                <a:solidFill>
                  <a:srgbClr val="FFFFFF"/>
                </a:solidFill>
                <a:latin typeface="Aileron"/>
              </a:rPr>
              <a:t>Gini Impurity is a common criterion used for splitting nodes in decision trees:</a:t>
            </a:r>
          </a:p>
          <a:p>
            <a:pPr algn="l">
              <a:lnSpc>
                <a:spcPts val="4199"/>
              </a:lnSpc>
              <a:spcBef>
                <a:spcPct val="0"/>
              </a:spcBef>
            </a:pPr>
            <a:r>
              <a:rPr lang="en-US" sz="2999">
                <a:solidFill>
                  <a:srgbClr val="FFFFFF"/>
                </a:solidFill>
                <a:latin typeface="Aileron"/>
                <a:ea typeface="Aileron"/>
              </a:rPr>
              <a:t>Gini(𝑡)=1−∑𝑖=1𝐶𝑝𝑖2Gini(t)=1−∑i=1Cpi2</a:t>
            </a:r>
          </a:p>
          <a:p>
            <a:pPr algn="l">
              <a:lnSpc>
                <a:spcPts val="4199"/>
              </a:lnSpc>
              <a:spcBef>
                <a:spcPct val="0"/>
              </a:spcBef>
            </a:pPr>
            <a:r>
              <a:rPr lang="en-US" sz="2999">
                <a:solidFill>
                  <a:srgbClr val="FFFFFF"/>
                </a:solidFill>
                <a:latin typeface="Aileron"/>
              </a:rPr>
              <a:t>where:</a:t>
            </a:r>
          </a:p>
          <a:p>
            <a:pPr algn="l">
              <a:lnSpc>
                <a:spcPts val="4199"/>
              </a:lnSpc>
              <a:spcBef>
                <a:spcPct val="0"/>
              </a:spcBef>
            </a:pPr>
            <a:r>
              <a:rPr lang="en-US" sz="2999">
                <a:solidFill>
                  <a:srgbClr val="FFFFFF"/>
                </a:solidFill>
                <a:latin typeface="Aileron"/>
                <a:ea typeface="Aileron"/>
              </a:rPr>
              <a:t>• 𝑡t is a node.</a:t>
            </a:r>
          </a:p>
          <a:p>
            <a:pPr algn="l">
              <a:lnSpc>
                <a:spcPts val="4199"/>
              </a:lnSpc>
              <a:spcBef>
                <a:spcPct val="0"/>
              </a:spcBef>
            </a:pPr>
            <a:r>
              <a:rPr lang="en-US" sz="2999">
                <a:solidFill>
                  <a:srgbClr val="FFFFFF"/>
                </a:solidFill>
                <a:latin typeface="Aileron"/>
                <a:ea typeface="Aileron"/>
              </a:rPr>
              <a:t>• 𝐶C is the number of classes.</a:t>
            </a:r>
          </a:p>
          <a:p>
            <a:pPr algn="l">
              <a:lnSpc>
                <a:spcPts val="4199"/>
              </a:lnSpc>
              <a:spcBef>
                <a:spcPct val="0"/>
              </a:spcBef>
            </a:pPr>
            <a:r>
              <a:rPr lang="en-US" sz="2999">
                <a:solidFill>
                  <a:srgbClr val="FFFFFF"/>
                </a:solidFill>
                <a:latin typeface="Aileron"/>
                <a:ea typeface="Aileron"/>
              </a:rPr>
              <a:t>• 𝑝𝑖pi is the proportion of samples belonging to class 𝑖i at node 𝑡t.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DAGF626QNDw</dc:identifier>
  <dcterms:modified xsi:type="dcterms:W3CDTF">2011-08-01T06:04:30Z</dcterms:modified>
  <cp:revision>1</cp:revision>
  <dc:title>HEART DISEASE PREDICTION</dc:title>
</cp:coreProperties>
</file>